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58" r:id="rId4"/>
    <p:sldId id="264" r:id="rId5"/>
    <p:sldId id="260" r:id="rId6"/>
    <p:sldId id="267" r:id="rId7"/>
    <p:sldId id="266" r:id="rId8"/>
    <p:sldId id="263" r:id="rId9"/>
    <p:sldId id="269" r:id="rId10"/>
    <p:sldId id="265" r:id="rId11"/>
    <p:sldId id="268" r:id="rId12"/>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366" autoAdjust="0"/>
    <p:restoredTop sz="93720" autoAdjust="0"/>
  </p:normalViewPr>
  <p:slideViewPr>
    <p:cSldViewPr>
      <p:cViewPr varScale="1">
        <p:scale>
          <a:sx n="102" d="100"/>
          <a:sy n="102" d="100"/>
        </p:scale>
        <p:origin x="-108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33F9AEB2-971F-41E6-9D4E-337EE9F5AEE0}" type="datetimeFigureOut">
              <a:rPr lang="en-US" smtClean="0"/>
              <a:t>12/16/2016</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350"/>
            <a:ext cx="3005138"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1440" tIns="45720" rIns="91440" bIns="45720" rtlCol="0" anchor="b"/>
          <a:lstStyle>
            <a:lvl1pPr algn="r">
              <a:defRPr sz="1200"/>
            </a:lvl1pPr>
          </a:lstStyle>
          <a:p>
            <a:fld id="{894D6828-97C1-4A1F-9A0D-A394014A8BD2}" type="slidenum">
              <a:rPr lang="en-US" smtClean="0"/>
              <a:t>‹#›</a:t>
            </a:fld>
            <a:endParaRPr lang="en-US" dirty="0"/>
          </a:p>
        </p:txBody>
      </p:sp>
    </p:spTree>
    <p:extLst>
      <p:ext uri="{BB962C8B-B14F-4D97-AF65-F5344CB8AC3E}">
        <p14:creationId xmlns:p14="http://schemas.microsoft.com/office/powerpoint/2010/main" val="82761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HIPAA Rule was established to</a:t>
            </a:r>
            <a:r>
              <a:rPr lang="en-US" baseline="0" dirty="0" smtClean="0"/>
              <a:t> improve  the flow of information while protecting the privacy of patients’ Protected Health Information.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The </a:t>
            </a:r>
            <a:r>
              <a:rPr lang="en-US" sz="1200" u="none" kern="1200" dirty="0" smtClean="0">
                <a:solidFill>
                  <a:schemeClr val="tx1"/>
                </a:solidFill>
                <a:effectLst/>
                <a:latin typeface="+mn-lt"/>
                <a:ea typeface="+mn-ea"/>
                <a:cs typeface="+mn-cs"/>
              </a:rPr>
              <a:t>Privacy Rule provides federal protections for personal health information held by covered entities</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and gives patients an array of rights with respect to that information. At the same time, the Privacy Rule is balanced so that it permits the disclosure of personal health information needed for patient care and other important purposes.</a:t>
            </a:r>
            <a:endParaRPr lang="en-US" u="none" baseline="0" dirty="0" smtClean="0"/>
          </a:p>
          <a:p>
            <a:endParaRPr lang="en-US" baseline="0" dirty="0" smtClean="0"/>
          </a:p>
          <a:p>
            <a:r>
              <a:rPr lang="en-US" baseline="0" dirty="0" smtClean="0"/>
              <a:t>This confidential information is stored and shared by:</a:t>
            </a:r>
          </a:p>
          <a:p>
            <a:pPr marL="171450" indent="-171450">
              <a:buFont typeface="Arial" panose="020B0604020202020204" pitchFamily="34" charset="0"/>
              <a:buChar char="•"/>
            </a:pPr>
            <a:r>
              <a:rPr lang="en-US" baseline="0" dirty="0" smtClean="0"/>
              <a:t>Verbal Communication</a:t>
            </a:r>
          </a:p>
          <a:p>
            <a:pPr marL="171450" indent="-171450">
              <a:buFont typeface="Arial" panose="020B0604020202020204" pitchFamily="34" charset="0"/>
              <a:buChar char="•"/>
            </a:pPr>
            <a:r>
              <a:rPr lang="en-US" baseline="0" dirty="0" smtClean="0"/>
              <a:t>Paper documents</a:t>
            </a:r>
          </a:p>
          <a:p>
            <a:pPr marL="171450" indent="-171450">
              <a:buFont typeface="Arial" panose="020B0604020202020204" pitchFamily="34" charset="0"/>
              <a:buChar char="•"/>
            </a:pPr>
            <a:r>
              <a:rPr lang="en-US" baseline="0" dirty="0" smtClean="0"/>
              <a:t>Electronic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6828-97C1-4A1F-9A0D-A394014A8BD2}" type="slidenum">
              <a:rPr lang="en-US" smtClean="0"/>
              <a:t>1</a:t>
            </a:fld>
            <a:endParaRPr lang="en-US" dirty="0"/>
          </a:p>
        </p:txBody>
      </p:sp>
    </p:spTree>
    <p:extLst>
      <p:ext uri="{BB962C8B-B14F-4D97-AF65-F5344CB8AC3E}">
        <p14:creationId xmlns:p14="http://schemas.microsoft.com/office/powerpoint/2010/main" val="588199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Times New Roman" panose="02020603050405020304" pitchFamily="18" charset="0"/>
                <a:cs typeface="Times New Roman" panose="02020603050405020304" pitchFamily="18" charset="0"/>
              </a:rPr>
              <a:t>University Health System is committed to protecting patient privacy and complying with HIPAA laws. When a staff member (discloses) provides a patient with another patient’s personal health information (PHI), the error is a wrongful disclosure. The Health System is required by HIPAA laws to mitigate, the risk of any harmful effects of the error. Harmful effects could result in a breach of PHI or even identify theft.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anose="02040503050406030204" pitchFamily="18" charset="0"/>
              </a:rPr>
              <a:t>Any actual, potential, or suspected misconduct must be reported to the Health System’s Privacy Officer, or the 24 hour hotline number.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94D6828-97C1-4A1F-9A0D-A394014A8BD2}" type="slidenum">
              <a:rPr lang="en-US" smtClean="0"/>
              <a:t>11</a:t>
            </a:fld>
            <a:endParaRPr lang="en-US" dirty="0"/>
          </a:p>
        </p:txBody>
      </p:sp>
    </p:spTree>
    <p:extLst>
      <p:ext uri="{BB962C8B-B14F-4D97-AF65-F5344CB8AC3E}">
        <p14:creationId xmlns:p14="http://schemas.microsoft.com/office/powerpoint/2010/main" val="287237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u="none" kern="1200" baseline="0" dirty="0" smtClean="0">
                <a:solidFill>
                  <a:schemeClr val="tx1"/>
                </a:solidFill>
                <a:effectLst/>
                <a:latin typeface="+mn-lt"/>
                <a:ea typeface="+mn-ea"/>
                <a:cs typeface="+mn-cs"/>
              </a:rPr>
              <a:t>There are 18 Identifiers that are protected by the HIPAA Rule. Information in any format that identifies the individual, including demographic information collected from an individual that can reasonably be used to identify the individual. </a:t>
            </a:r>
          </a:p>
          <a:p>
            <a:pPr marL="228600" indent="-228600" algn="l">
              <a:buFont typeface="+mj-lt"/>
              <a:buAutoNum type="arabicPeriod"/>
            </a:pPr>
            <a:endParaRPr lang="en-US" sz="1200" b="0" u="none" kern="1200" baseline="0" dirty="0" smtClean="0">
              <a:solidFill>
                <a:schemeClr val="tx1"/>
              </a:solidFill>
              <a:effectLst/>
              <a:latin typeface="+mn-lt"/>
              <a:ea typeface="+mn-ea"/>
              <a:cs typeface="+mn-cs"/>
            </a:endParaRPr>
          </a:p>
          <a:p>
            <a:pPr marL="228600" indent="-228600" algn="l">
              <a:buFont typeface="+mj-lt"/>
              <a:buAutoNum type="arabicPeriod"/>
            </a:pPr>
            <a:r>
              <a:rPr lang="en-US" b="0" dirty="0" smtClean="0">
                <a:latin typeface="Cambria" panose="02040503050406030204" pitchFamily="18" charset="0"/>
              </a:rPr>
              <a:t>Example:</a:t>
            </a:r>
            <a:r>
              <a:rPr lang="en-US" b="0" baseline="0" dirty="0" smtClean="0">
                <a:latin typeface="Cambria" panose="02040503050406030204" pitchFamily="18" charset="0"/>
              </a:rPr>
              <a:t> </a:t>
            </a:r>
            <a:r>
              <a:rPr lang="en-US" b="0" dirty="0" smtClean="0">
                <a:latin typeface="Cambria" panose="02040503050406030204" pitchFamily="18" charset="0"/>
              </a:rPr>
              <a:t>A study may contain personal identifiable data even after removing or never acquiring the identifiers listed. That is why it is imperative to complete detailed information from a data security standpoint to the Institutional Review Board (IRB).</a:t>
            </a:r>
            <a:r>
              <a:rPr lang="en-US" b="0" baseline="0" dirty="0" smtClean="0">
                <a:latin typeface="Cambria" panose="02040503050406030204" pitchFamily="18" charset="0"/>
              </a:rPr>
              <a:t> </a:t>
            </a:r>
            <a:r>
              <a:rPr lang="en-US" b="0" baseline="0" dirty="0" smtClean="0">
                <a:latin typeface="+mn-lt"/>
              </a:rPr>
              <a:t> </a:t>
            </a:r>
          </a:p>
          <a:p>
            <a:pPr marL="228600" indent="-228600">
              <a:buFont typeface="+mj-lt"/>
              <a:buAutoNum type="arabicPeriod"/>
            </a:pPr>
            <a:endParaRPr lang="en-US" b="0" baseline="0" dirty="0" smtClean="0">
              <a:latin typeface="+mn-lt"/>
            </a:endParaRPr>
          </a:p>
          <a:p>
            <a:pPr marL="228600" indent="-228600">
              <a:buFont typeface="+mj-lt"/>
              <a:buAutoNum type="arabicPeriod"/>
            </a:pPr>
            <a:endParaRPr lang="en-US" b="0" baseline="0" dirty="0" smtClean="0">
              <a:latin typeface="+mn-lt"/>
            </a:endParaRPr>
          </a:p>
          <a:p>
            <a:pPr marL="0" indent="0">
              <a:buFont typeface="+mj-lt"/>
              <a:buNone/>
            </a:pPr>
            <a:endParaRPr lang="en-US" b="0" dirty="0" smtClean="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894D6828-97C1-4A1F-9A0D-A394014A8BD2}" type="slidenum">
              <a:rPr lang="en-US" smtClean="0"/>
              <a:t>2</a:t>
            </a:fld>
            <a:endParaRPr lang="en-US" dirty="0"/>
          </a:p>
        </p:txBody>
      </p:sp>
    </p:spTree>
    <p:extLst>
      <p:ext uri="{BB962C8B-B14F-4D97-AF65-F5344CB8AC3E}">
        <p14:creationId xmlns:p14="http://schemas.microsoft.com/office/powerpoint/2010/main" val="406136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mbria" panose="02040503050406030204" pitchFamily="18" charset="0"/>
              </a:rPr>
              <a:t>Research Subjects  have the right to decide how their information is used or shared. They do this by signing an authorization. However, there are circumstances, such as, treatment, payment, and operations- for which HIPAA otherwise allows information to flow without an authorization.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latin typeface="Cambria" panose="02040503050406030204" pitchFamily="18" charset="0"/>
            </a:endParaRPr>
          </a:p>
          <a:p>
            <a:pPr marL="2286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Cambria" panose="02040503050406030204" pitchFamily="18" charset="0"/>
              </a:rPr>
              <a:t>An Investigator may not involve a human being as a subject in research unless a legally effective informed consent from the subject or the subject’s legally authorized representative is obtained. </a:t>
            </a:r>
            <a:r>
              <a:rPr lang="en-US" sz="2000" dirty="0" smtClean="0">
                <a:latin typeface="Cambria" panose="02040503050406030204" pitchFamily="18" charset="0"/>
              </a:rPr>
              <a:t>Standards include</a:t>
            </a:r>
            <a:r>
              <a:rPr lang="en-US" sz="2000" baseline="0" dirty="0" smtClean="0">
                <a:latin typeface="Cambria" panose="02040503050406030204" pitchFamily="18" charset="0"/>
              </a:rPr>
              <a:t>:</a:t>
            </a:r>
          </a:p>
          <a:p>
            <a:pPr marL="1200150" lvl="2" indent="-285750">
              <a:spcAft>
                <a:spcPts val="150"/>
              </a:spcAft>
              <a:buFont typeface="Arial" panose="020B0604020202020204" pitchFamily="34" charset="0"/>
              <a:buChar char="•"/>
              <a:defRPr/>
            </a:pPr>
            <a:r>
              <a:rPr lang="en-US" sz="2000" b="1" dirty="0" smtClean="0">
                <a:latin typeface="Cambria" panose="02040503050406030204" pitchFamily="18" charset="0"/>
              </a:rPr>
              <a:t>Information</a:t>
            </a:r>
            <a:r>
              <a:rPr lang="en-US" sz="2000" dirty="0" smtClean="0">
                <a:latin typeface="Cambria" panose="02040503050406030204" pitchFamily="18" charset="0"/>
              </a:rPr>
              <a:t>-information should be sufficient so that a “reasonable volunteer”  can decide whether to participate in a research study. </a:t>
            </a:r>
          </a:p>
          <a:p>
            <a:pPr marL="1200150" lvl="2" indent="-285750">
              <a:spcAft>
                <a:spcPts val="150"/>
              </a:spcAft>
              <a:buFont typeface="Arial" panose="020B0604020202020204" pitchFamily="34" charset="0"/>
              <a:buChar char="•"/>
            </a:pPr>
            <a:r>
              <a:rPr lang="en-US" sz="2000" b="1" dirty="0" smtClean="0">
                <a:latin typeface="Cambria" panose="02040503050406030204" pitchFamily="18" charset="0"/>
              </a:rPr>
              <a:t>Comprehension</a:t>
            </a:r>
            <a:r>
              <a:rPr lang="en-US" sz="2000" dirty="0" smtClean="0">
                <a:latin typeface="Cambria" panose="02040503050406030204" pitchFamily="18" charset="0"/>
              </a:rPr>
              <a:t>- Information should be provided to potential subjects in such a way that they can understand what is being conveyed.</a:t>
            </a:r>
          </a:p>
          <a:p>
            <a:pPr marL="1200150" lvl="2" indent="-285750">
              <a:buFont typeface="Arial" panose="020B0604020202020204" pitchFamily="34" charset="0"/>
              <a:buChar char="•"/>
            </a:pPr>
            <a:r>
              <a:rPr lang="en-US" sz="2000" b="1" dirty="0" smtClean="0">
                <a:latin typeface="Cambria" panose="02040503050406030204" pitchFamily="18" charset="0"/>
              </a:rPr>
              <a:t>Voluntariness </a:t>
            </a:r>
            <a:r>
              <a:rPr lang="en-US" sz="2000" dirty="0" smtClean="0">
                <a:latin typeface="Cambria" panose="02040503050406030204" pitchFamily="18" charset="0"/>
              </a:rPr>
              <a:t>–</a:t>
            </a:r>
            <a:r>
              <a:rPr lang="en-US" sz="2000" b="1" dirty="0" smtClean="0">
                <a:latin typeface="Cambria" panose="02040503050406030204" pitchFamily="18" charset="0"/>
              </a:rPr>
              <a:t> </a:t>
            </a:r>
            <a:r>
              <a:rPr lang="en-US" sz="2000" dirty="0" smtClean="0">
                <a:latin typeface="Cambria" panose="02040503050406030204" pitchFamily="18" charset="0"/>
              </a:rPr>
              <a:t>An agreement to participate in research constitutes a valid consent only if voluntarily given. </a:t>
            </a:r>
            <a:endParaRPr lang="en-US" sz="1200" dirty="0" smtClean="0">
              <a:latin typeface="Cambria" panose="02040503050406030204" pitchFamily="18" charset="0"/>
            </a:endParaRPr>
          </a:p>
          <a:p>
            <a:pPr marL="0" indent="0">
              <a:buFont typeface="Arial" panose="020B0604020202020204" pitchFamily="34" charset="0"/>
              <a:buNone/>
            </a:pPr>
            <a:endParaRPr lang="en-US" dirty="0" smtClean="0"/>
          </a:p>
          <a:p>
            <a:pPr marL="228600" indent="-228600">
              <a:buFont typeface="Arial" panose="020B0604020202020204" pitchFamily="34" charset="0"/>
              <a:buChar char="•"/>
            </a:pPr>
            <a:r>
              <a:rPr lang="en-US" dirty="0" smtClean="0"/>
              <a:t>Respect</a:t>
            </a:r>
            <a:r>
              <a:rPr lang="en-US" baseline="0" dirty="0" smtClean="0"/>
              <a:t> for persons also involves respecting an individuals right to privacy, the right to control access to ones self and information, and protecting the confidentiality of private, identifiable information about individuals.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Informed Consent is required for participation in FDA-related clinical investigations except under limited circumstances as described in 21 CFR 50.23 (involving certain life threatening situations, military operations, or public health emergencies, and 21 CFR 50.24 (involving emergency research)</a:t>
            </a:r>
          </a:p>
          <a:p>
            <a:pPr marL="0" indent="0">
              <a:buFont typeface="+mj-lt"/>
              <a:buNone/>
            </a:pPr>
            <a:endParaRPr lang="en-US" baseline="0" dirty="0" smtClean="0"/>
          </a:p>
          <a:p>
            <a:pPr marL="0" indent="0">
              <a:buFont typeface="+mj-lt"/>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6828-97C1-4A1F-9A0D-A394014A8BD2}" type="slidenum">
              <a:rPr lang="en-US" smtClean="0"/>
              <a:t>3</a:t>
            </a:fld>
            <a:endParaRPr lang="en-US" dirty="0"/>
          </a:p>
        </p:txBody>
      </p:sp>
    </p:spTree>
    <p:extLst>
      <p:ext uri="{BB962C8B-B14F-4D97-AF65-F5344CB8AC3E}">
        <p14:creationId xmlns:p14="http://schemas.microsoft.com/office/powerpoint/2010/main" val="385279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pPr>
            <a:r>
              <a:rPr lang="en-US" dirty="0" smtClean="0"/>
              <a:t>UHS</a:t>
            </a:r>
            <a:r>
              <a:rPr lang="en-US" baseline="0" dirty="0" smtClean="0"/>
              <a:t> has password restrictions to aid towards a unique password that cannot be easily identified. </a:t>
            </a:r>
          </a:p>
          <a:p>
            <a:pPr marL="171450" indent="-171450">
              <a:lnSpc>
                <a:spcPct val="150000"/>
              </a:lnSpc>
              <a:buFont typeface="Arial" panose="020B0604020202020204" pitchFamily="34" charset="0"/>
              <a:buChar char="•"/>
            </a:pPr>
            <a:r>
              <a:rPr lang="en-US" baseline="0" dirty="0" smtClean="0"/>
              <a:t>Do not share your password, as this is a UHS policy violation, and to access information that does not pertain to your job is a HIPAA Privacy Rule violation. Any and all access that occurs by your log in name, you are still held accountability for. </a:t>
            </a:r>
          </a:p>
          <a:p>
            <a:pPr marL="171450" indent="-171450">
              <a:lnSpc>
                <a:spcPct val="150000"/>
              </a:lnSpc>
              <a:buFont typeface="Arial" panose="020B0604020202020204" pitchFamily="34" charset="0"/>
              <a:buChar char="•"/>
            </a:pPr>
            <a:r>
              <a:rPr lang="en-US" baseline="0" dirty="0" smtClean="0"/>
              <a:t>It is crucial to only access information you need to do your job, and only share information with others that need it do their job. </a:t>
            </a:r>
          </a:p>
          <a:p>
            <a:pPr marL="171450" indent="-171450">
              <a:lnSpc>
                <a:spcPct val="150000"/>
              </a:lnSpc>
              <a:buFont typeface="Arial" panose="020B0604020202020204" pitchFamily="34" charset="0"/>
              <a:buChar char="•"/>
            </a:pPr>
            <a:r>
              <a:rPr lang="en-US" baseline="0" dirty="0" smtClean="0"/>
              <a:t>Do not access the PHI of family or friends, there must be a valid authorization on file that supports access to PHI. (Visit the Medical Records Dept. to obtain applicable consent form) </a:t>
            </a:r>
          </a:p>
          <a:p>
            <a:pPr marL="171450" indent="-171450">
              <a:lnSpc>
                <a:spcPct val="150000"/>
              </a:lnSpc>
              <a:buFont typeface="Arial" panose="020B0604020202020204" pitchFamily="34" charset="0"/>
              <a:buChar char="•"/>
            </a:pPr>
            <a:r>
              <a:rPr lang="en-US" baseline="0" dirty="0" smtClean="0"/>
              <a:t>Do not leave your work station unlocked (If you are held accountable for all access under your unique username </a:t>
            </a:r>
          </a:p>
          <a:p>
            <a:pPr marL="0" indent="0">
              <a:lnSpc>
                <a:spcPct val="150000"/>
              </a:lnSpc>
              <a:buFont typeface="Arial" panose="020B0604020202020204" pitchFamily="34" charset="0"/>
              <a:buNone/>
            </a:pPr>
            <a:endParaRPr lang="en-US" dirty="0" smtClean="0"/>
          </a:p>
          <a:p>
            <a:pPr marL="0" indent="0">
              <a:lnSpc>
                <a:spcPct val="150000"/>
              </a:lnSpc>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894D6828-97C1-4A1F-9A0D-A394014A8BD2}" type="slidenum">
              <a:rPr lang="en-US" smtClean="0"/>
              <a:t>5</a:t>
            </a:fld>
            <a:endParaRPr lang="en-US" dirty="0"/>
          </a:p>
        </p:txBody>
      </p:sp>
    </p:spTree>
    <p:extLst>
      <p:ext uri="{BB962C8B-B14F-4D97-AF65-F5344CB8AC3E}">
        <p14:creationId xmlns:p14="http://schemas.microsoft.com/office/powerpoint/2010/main" val="391330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e-mail</a:t>
            </a:r>
            <a:r>
              <a:rPr lang="en-US" baseline="0" dirty="0" smtClean="0"/>
              <a:t> will automatically include the Health System’s standard confidentiality notice. </a:t>
            </a:r>
          </a:p>
          <a:p>
            <a:endParaRPr lang="en-US" baseline="0" dirty="0" smtClean="0"/>
          </a:p>
          <a:p>
            <a:r>
              <a:rPr lang="en-US" sz="1200" b="0" i="0" u="none" strike="noStrike" kern="1200" baseline="0" dirty="0" smtClean="0">
                <a:solidFill>
                  <a:schemeClr val="tx1"/>
                </a:solidFill>
                <a:latin typeface="+mn-lt"/>
                <a:ea typeface="+mn-ea"/>
                <a:cs typeface="+mn-cs"/>
              </a:rPr>
              <a:t>If an email containing PHI is received in error (either internally or externally), the sender must be notified immediately by email incident and the incident report must be completed and submitted to the UHS HIPAA Privacy Officer, Sherry Johnson.  The Privacy Officer’s contact information will be listed at the end of the presentation. </a:t>
            </a:r>
            <a:endParaRPr lang="en-US" dirty="0"/>
          </a:p>
        </p:txBody>
      </p:sp>
      <p:sp>
        <p:nvSpPr>
          <p:cNvPr id="4" name="Slide Number Placeholder 3"/>
          <p:cNvSpPr>
            <a:spLocks noGrp="1"/>
          </p:cNvSpPr>
          <p:nvPr>
            <p:ph type="sldNum" sz="quarter" idx="10"/>
          </p:nvPr>
        </p:nvSpPr>
        <p:spPr/>
        <p:txBody>
          <a:bodyPr/>
          <a:lstStyle/>
          <a:p>
            <a:fld id="{894D6828-97C1-4A1F-9A0D-A394014A8BD2}" type="slidenum">
              <a:rPr lang="en-US" smtClean="0"/>
              <a:t>6</a:t>
            </a:fld>
            <a:endParaRPr lang="en-US" dirty="0"/>
          </a:p>
        </p:txBody>
      </p:sp>
    </p:spTree>
    <p:extLst>
      <p:ext uri="{BB962C8B-B14F-4D97-AF65-F5344CB8AC3E}">
        <p14:creationId xmlns:p14="http://schemas.microsoft.com/office/powerpoint/2010/main" val="305279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Text messaging merely represents a different set of risks that, like other communication technologies, needs to be managed appropriately to ensure both privacy and security of the information exchanged. </a:t>
            </a:r>
          </a:p>
          <a:p>
            <a:endParaRPr lang="en-US" dirty="0" smtClean="0"/>
          </a:p>
          <a:p>
            <a:r>
              <a:rPr lang="en-US" dirty="0" smtClean="0"/>
              <a:t>Texting</a:t>
            </a:r>
            <a:r>
              <a:rPr lang="en-US" baseline="0" dirty="0" smtClean="0"/>
              <a:t> can offer providers numerous advantages for clinical care. It may be the fastest and most efficient means of sending information in a given situation, especially with factors such as background noise, spotty wireless network coverage, lack of access to a desktop or laptop, and a flood of clogging inboxes. Because of these advantages physician's may utilize texting to communicate clinical information, whether authorized or not.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anose="02040503050406030204" pitchFamily="18" charset="0"/>
              </a:rPr>
              <a:t>Text messages may reside on a mobile device indefinitely, where the information can be exposed to unauthorized third parties due to theft, loss, or recycling of the device.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anose="02040503050406030204" pitchFamily="18" charset="0"/>
              </a:rPr>
              <a:t>**Texts also may be temporarily maintained on a telecommunications providers servers</a:t>
            </a:r>
            <a:r>
              <a:rPr lang="en-US" sz="1200" baseline="0" dirty="0" smtClean="0">
                <a:latin typeface="Cambria" panose="02040503050406030204" pitchFamily="18" charset="0"/>
              </a:rPr>
              <a:t> while the message awaits delivery to the recipient’s device (if the recipient's device is powered off or out of range). Texts primarily will be transmitted through the wireless cellular networks </a:t>
            </a:r>
            <a:endParaRPr lang="en-US" sz="1200" dirty="0" smtClean="0">
              <a:latin typeface="Cambria" panose="02040503050406030204" pitchFamily="18" charset="0"/>
            </a:endParaRP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94D6828-97C1-4A1F-9A0D-A394014A8BD2}" type="slidenum">
              <a:rPr lang="en-US" smtClean="0"/>
              <a:t>7</a:t>
            </a:fld>
            <a:endParaRPr lang="en-US" dirty="0"/>
          </a:p>
        </p:txBody>
      </p:sp>
    </p:spTree>
    <p:extLst>
      <p:ext uri="{BB962C8B-B14F-4D97-AF65-F5344CB8AC3E}">
        <p14:creationId xmlns:p14="http://schemas.microsoft.com/office/powerpoint/2010/main" val="77158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common findings that have been brought to the forefront, through retroactive audits, risks assessments, etc. Through education and ensuring one is making efforts to ensure compliance is met regarding protected health information and research studies we can reduce the common findings. </a:t>
            </a:r>
            <a:endParaRPr lang="en-US" dirty="0"/>
          </a:p>
        </p:txBody>
      </p:sp>
      <p:sp>
        <p:nvSpPr>
          <p:cNvPr id="4" name="Slide Number Placeholder 3"/>
          <p:cNvSpPr>
            <a:spLocks noGrp="1"/>
          </p:cNvSpPr>
          <p:nvPr>
            <p:ph type="sldNum" sz="quarter" idx="10"/>
          </p:nvPr>
        </p:nvSpPr>
        <p:spPr/>
        <p:txBody>
          <a:bodyPr/>
          <a:lstStyle/>
          <a:p>
            <a:fld id="{894D6828-97C1-4A1F-9A0D-A394014A8BD2}" type="slidenum">
              <a:rPr lang="en-US" smtClean="0"/>
              <a:t>8</a:t>
            </a:fld>
            <a:endParaRPr lang="en-US" dirty="0"/>
          </a:p>
        </p:txBody>
      </p:sp>
    </p:spTree>
    <p:extLst>
      <p:ext uri="{BB962C8B-B14F-4D97-AF65-F5344CB8AC3E}">
        <p14:creationId xmlns:p14="http://schemas.microsoft.com/office/powerpoint/2010/main" val="324137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6828-97C1-4A1F-9A0D-A394014A8BD2}" type="slidenum">
              <a:rPr lang="en-US" smtClean="0"/>
              <a:t>9</a:t>
            </a:fld>
            <a:endParaRPr lang="en-US" dirty="0"/>
          </a:p>
        </p:txBody>
      </p:sp>
    </p:spTree>
    <p:extLst>
      <p:ext uri="{BB962C8B-B14F-4D97-AF65-F5344CB8AC3E}">
        <p14:creationId xmlns:p14="http://schemas.microsoft.com/office/powerpoint/2010/main" val="106616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anose="02040503050406030204" pitchFamily="18" charset="0"/>
              </a:rPr>
              <a:t>The Health System is committed to conducting all of its research activities with integrity, adhering to both scientific and ethical principles. Any actual, potential, or suspected misconduct must be reported to the Health System’s Privacy Officer, or the 24 hour hotline number.</a:t>
            </a:r>
          </a:p>
          <a:p>
            <a:pPr marL="0" indent="0">
              <a:buNone/>
            </a:pPr>
            <a:endParaRPr lang="en-US" sz="1200" dirty="0" smtClean="0">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anose="02040503050406030204" pitchFamily="18" charset="0"/>
              </a:rPr>
              <a:t>UHS</a:t>
            </a:r>
            <a:r>
              <a:rPr lang="en-US" sz="1200" baseline="0" dirty="0" smtClean="0">
                <a:latin typeface="Cambria" panose="02040503050406030204" pitchFamily="18" charset="0"/>
              </a:rPr>
              <a:t> believes in the importance of protecting whistleblowers. The Health System will not tolerate or engage in retaliation again good faith whistleblowers.  </a:t>
            </a:r>
            <a:endParaRPr lang="en-US" sz="1200" dirty="0" smtClean="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894D6828-97C1-4A1F-9A0D-A394014A8BD2}" type="slidenum">
              <a:rPr lang="en-US" smtClean="0"/>
              <a:t>10</a:t>
            </a:fld>
            <a:endParaRPr lang="en-US" dirty="0"/>
          </a:p>
        </p:txBody>
      </p:sp>
    </p:spTree>
    <p:extLst>
      <p:ext uri="{BB962C8B-B14F-4D97-AF65-F5344CB8AC3E}">
        <p14:creationId xmlns:p14="http://schemas.microsoft.com/office/powerpoint/2010/main" val="147704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16032984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3695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394395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600200"/>
            <a:ext cx="76200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323613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734477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18159142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2528622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30366015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16522223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11173765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31732834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AAA1D-0BDE-45FF-8C37-4005C6E9D502}" type="datetimeFigureOut">
              <a:rPr lang="en-US" smtClean="0"/>
              <a:t>12/16/2016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3E7B4-9375-4AEC-AA56-32ABF1F42F13}" type="slidenum">
              <a:rPr lang="en-US" smtClean="0"/>
              <a:t>‹#›</a:t>
            </a:fld>
            <a:endParaRPr lang="en-US" dirty="0"/>
          </a:p>
        </p:txBody>
      </p:sp>
    </p:spTree>
    <p:extLst>
      <p:ext uri="{BB962C8B-B14F-4D97-AF65-F5344CB8AC3E}">
        <p14:creationId xmlns:p14="http://schemas.microsoft.com/office/powerpoint/2010/main" val="244787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Tiffany.Mince@uhs-sa.com" TargetMode="External"/><Relationship Id="rId5" Type="http://schemas.openxmlformats.org/officeDocument/2006/relationships/image" Target="../media/image6.png"/><Relationship Id="rId4" Type="http://schemas.openxmlformats.org/officeDocument/2006/relationships/hyperlink" Target="mailto:Sherry.Johnson@uhs-sa.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1752600"/>
          </a:xfrm>
        </p:spPr>
        <p:txBody>
          <a:bodyPr>
            <a:normAutofit fontScale="90000"/>
          </a:bodyPr>
          <a:lstStyle/>
          <a:p>
            <a:r>
              <a:rPr lang="en-US" dirty="0" smtClean="0">
                <a:latin typeface="Cambria" panose="02040503050406030204" pitchFamily="18" charset="0"/>
              </a:rPr>
              <a:t>Health Insurance Portability and Accountability Act (HIPAA) and Clinical Research</a:t>
            </a:r>
            <a:endParaRPr lang="en-US" dirty="0">
              <a:latin typeface="Cambria" panose="02040503050406030204" pitchFamily="18" charset="0"/>
            </a:endParaRPr>
          </a:p>
        </p:txBody>
      </p:sp>
      <p:sp>
        <p:nvSpPr>
          <p:cNvPr id="3" name="Subtitle 2"/>
          <p:cNvSpPr>
            <a:spLocks noGrp="1"/>
          </p:cNvSpPr>
          <p:nvPr>
            <p:ph type="subTitle" idx="1"/>
          </p:nvPr>
        </p:nvSpPr>
        <p:spPr>
          <a:xfrm>
            <a:off x="1371600" y="5257800"/>
            <a:ext cx="6400800" cy="685800"/>
          </a:xfrm>
        </p:spPr>
        <p:txBody>
          <a:bodyPr>
            <a:normAutofit/>
          </a:bodyPr>
          <a:lstStyle/>
          <a:p>
            <a:r>
              <a:rPr lang="en-US" dirty="0" smtClean="0">
                <a:latin typeface="Cambria" panose="02040503050406030204" pitchFamily="18" charset="0"/>
              </a:rPr>
              <a:t>Research Compliance</a:t>
            </a:r>
            <a:endParaRPr lang="en-US" dirty="0">
              <a:latin typeface="Cambria" panose="02040503050406030204" pitchFamily="18" charset="0"/>
            </a:endParaRPr>
          </a:p>
        </p:txBody>
      </p:sp>
    </p:spTree>
    <p:extLst>
      <p:ext uri="{BB962C8B-B14F-4D97-AF65-F5344CB8AC3E}">
        <p14:creationId xmlns:p14="http://schemas.microsoft.com/office/powerpoint/2010/main" val="1716573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143000"/>
          </a:xfrm>
        </p:spPr>
        <p:txBody>
          <a:bodyPr/>
          <a:lstStyle/>
          <a:p>
            <a:r>
              <a:rPr lang="en-US" dirty="0" smtClean="0">
                <a:latin typeface="Cambria" panose="02040503050406030204" pitchFamily="18" charset="0"/>
              </a:rPr>
              <a:t>Research Misconduct</a:t>
            </a:r>
            <a:endParaRPr lang="en-US" dirty="0">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780897"/>
            <a:ext cx="1427163" cy="285433"/>
          </a:xfrm>
          <a:prstGeom prst="rect">
            <a:avLst/>
          </a:prstGeom>
        </p:spPr>
      </p:pic>
      <p:sp>
        <p:nvSpPr>
          <p:cNvPr id="5" name="Rectangle 4"/>
          <p:cNvSpPr/>
          <p:nvPr/>
        </p:nvSpPr>
        <p:spPr>
          <a:xfrm>
            <a:off x="685797" y="2743200"/>
            <a:ext cx="8158163" cy="2862322"/>
          </a:xfrm>
          <a:prstGeom prst="rect">
            <a:avLst/>
          </a:prstGeom>
        </p:spPr>
        <p:txBody>
          <a:bodyPr wrap="square" numCol="2">
            <a:spAutoFit/>
          </a:bodyPr>
          <a:lstStyle/>
          <a:p>
            <a:pPr marL="285750" indent="-285750">
              <a:buFont typeface="Arial" panose="020B0604020202020204" pitchFamily="34" charset="0"/>
              <a:buChar char="•"/>
            </a:pPr>
            <a:r>
              <a:rPr lang="en-US" dirty="0">
                <a:latin typeface="Cambria" panose="02040503050406030204" pitchFamily="18" charset="0"/>
              </a:rPr>
              <a:t>Protocol suspension by local administration</a:t>
            </a:r>
          </a:p>
          <a:p>
            <a:pPr marL="285750" indent="-285750">
              <a:buFont typeface="Arial" panose="020B0604020202020204" pitchFamily="34" charset="0"/>
              <a:buChar char="•"/>
            </a:pPr>
            <a:r>
              <a:rPr lang="en-US" dirty="0">
                <a:latin typeface="Cambria" panose="02040503050406030204" pitchFamily="18" charset="0"/>
              </a:rPr>
              <a:t>Investigator disqualification</a:t>
            </a:r>
          </a:p>
          <a:p>
            <a:pPr marL="285750" indent="-285750">
              <a:buFont typeface="Arial" panose="020B0604020202020204" pitchFamily="34" charset="0"/>
              <a:buChar char="•"/>
            </a:pPr>
            <a:r>
              <a:rPr lang="en-US" dirty="0">
                <a:latin typeface="Cambria" panose="02040503050406030204" pitchFamily="18" charset="0"/>
              </a:rPr>
              <a:t>Administrative action</a:t>
            </a:r>
          </a:p>
          <a:p>
            <a:pPr marL="285750" indent="-285750">
              <a:buFont typeface="Arial" panose="020B0604020202020204" pitchFamily="34" charset="0"/>
              <a:buChar char="•"/>
            </a:pPr>
            <a:r>
              <a:rPr lang="en-US" dirty="0">
                <a:latin typeface="Cambria" panose="02040503050406030204" pitchFamily="18" charset="0"/>
              </a:rPr>
              <a:t>Funding revocation/ ineligibility for new funding application</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r>
              <a:rPr lang="en-US" b="1" dirty="0" smtClean="0">
                <a:latin typeface="Cambria" panose="02040503050406030204" pitchFamily="18" charset="0"/>
              </a:rPr>
              <a:t>For </a:t>
            </a:r>
            <a:r>
              <a:rPr lang="en-US" b="1" dirty="0">
                <a:latin typeface="Cambria" panose="02040503050406030204" pitchFamily="18" charset="0"/>
              </a:rPr>
              <a:t>FDA-regulated research: </a:t>
            </a:r>
          </a:p>
          <a:p>
            <a:pPr marL="742950" lvl="1" indent="-285750">
              <a:buFont typeface="Arial" panose="020B0604020202020204" pitchFamily="34" charset="0"/>
              <a:buChar char="•"/>
            </a:pPr>
            <a:r>
              <a:rPr lang="en-US" dirty="0">
                <a:latin typeface="Cambria" panose="02040503050406030204" pitchFamily="18" charset="0"/>
              </a:rPr>
              <a:t>FDA483 form, </a:t>
            </a:r>
          </a:p>
          <a:p>
            <a:pPr marL="742950" lvl="1" indent="-285750">
              <a:buFont typeface="Arial" panose="020B0604020202020204" pitchFamily="34" charset="0"/>
              <a:buChar char="•"/>
            </a:pPr>
            <a:r>
              <a:rPr lang="en-US" dirty="0">
                <a:latin typeface="Cambria" panose="02040503050406030204" pitchFamily="18" charset="0"/>
              </a:rPr>
              <a:t>Warning letter, </a:t>
            </a:r>
          </a:p>
          <a:p>
            <a:pPr marL="742950" lvl="1" indent="-285750">
              <a:buFont typeface="Arial" panose="020B0604020202020204" pitchFamily="34" charset="0"/>
              <a:buChar char="•"/>
            </a:pPr>
            <a:r>
              <a:rPr lang="en-US" dirty="0">
                <a:latin typeface="Cambria" panose="02040503050406030204" pitchFamily="18" charset="0"/>
              </a:rPr>
              <a:t>Notice of Disqualification Proceeding,</a:t>
            </a:r>
          </a:p>
          <a:p>
            <a:pPr marL="742950" lvl="1" indent="-285750">
              <a:buFont typeface="Arial" panose="020B0604020202020204" pitchFamily="34" charset="0"/>
              <a:buChar char="•"/>
            </a:pPr>
            <a:r>
              <a:rPr lang="en-US" dirty="0">
                <a:latin typeface="Cambria" panose="02040503050406030204" pitchFamily="18" charset="0"/>
              </a:rPr>
              <a:t>Rejection of the study data/ entire study,</a:t>
            </a:r>
          </a:p>
          <a:p>
            <a:pPr marL="742950" lvl="1" indent="-285750">
              <a:buFont typeface="Arial" panose="020B0604020202020204" pitchFamily="34" charset="0"/>
              <a:buChar char="•"/>
            </a:pPr>
            <a:r>
              <a:rPr lang="en-US" dirty="0">
                <a:latin typeface="Cambria" panose="02040503050406030204" pitchFamily="18" charset="0"/>
              </a:rPr>
              <a:t>Prosecution</a:t>
            </a:r>
          </a:p>
        </p:txBody>
      </p:sp>
      <p:sp>
        <p:nvSpPr>
          <p:cNvPr id="9" name="TextBox 8"/>
          <p:cNvSpPr txBox="1"/>
          <p:nvPr/>
        </p:nvSpPr>
        <p:spPr>
          <a:xfrm>
            <a:off x="685798" y="1143000"/>
            <a:ext cx="7751763" cy="923330"/>
          </a:xfrm>
          <a:prstGeom prst="rect">
            <a:avLst/>
          </a:prstGeom>
          <a:noFill/>
        </p:spPr>
        <p:txBody>
          <a:bodyPr wrap="square" rtlCol="0">
            <a:spAutoFit/>
          </a:bodyPr>
          <a:lstStyle/>
          <a:p>
            <a:r>
              <a:rPr lang="en-US" u="sng" dirty="0">
                <a:latin typeface="Cambria" panose="02040503050406030204" pitchFamily="18" charset="0"/>
              </a:rPr>
              <a:t>Please remember: </a:t>
            </a:r>
          </a:p>
          <a:p>
            <a:r>
              <a:rPr lang="en-US" dirty="0">
                <a:latin typeface="Cambria" panose="02040503050406030204" pitchFamily="18" charset="0"/>
              </a:rPr>
              <a:t>Inappropriate access is punishable by federal and state law</a:t>
            </a:r>
          </a:p>
          <a:p>
            <a:r>
              <a:rPr lang="en-US" dirty="0">
                <a:latin typeface="Cambria" panose="02040503050406030204" pitchFamily="18" charset="0"/>
              </a:rPr>
              <a:t>UHS monitors chart access proactively by using the auditing tool, </a:t>
            </a:r>
          </a:p>
        </p:txBody>
      </p:sp>
      <p:sp>
        <p:nvSpPr>
          <p:cNvPr id="10" name="TextBox 9"/>
          <p:cNvSpPr txBox="1"/>
          <p:nvPr/>
        </p:nvSpPr>
        <p:spPr>
          <a:xfrm>
            <a:off x="838200" y="2286000"/>
            <a:ext cx="7467599" cy="369332"/>
          </a:xfrm>
          <a:prstGeom prst="rect">
            <a:avLst/>
          </a:prstGeom>
          <a:noFill/>
        </p:spPr>
        <p:txBody>
          <a:bodyPr wrap="square" rtlCol="0">
            <a:spAutoFit/>
          </a:bodyPr>
          <a:lstStyle/>
          <a:p>
            <a:pPr algn="ctr"/>
            <a:r>
              <a:rPr lang="en-US" b="1" dirty="0" smtClean="0">
                <a:latin typeface="Cambria" panose="02040503050406030204" pitchFamily="18" charset="0"/>
              </a:rPr>
              <a:t>Possible Outcomes if  Research Study is Audited</a:t>
            </a:r>
            <a:endParaRPr lang="en-US" b="1" dirty="0">
              <a:latin typeface="Cambria" panose="02040503050406030204" pitchFamily="18" charset="0"/>
            </a:endParaRPr>
          </a:p>
        </p:txBody>
      </p:sp>
    </p:spTree>
    <p:extLst>
      <p:ext uri="{BB962C8B-B14F-4D97-AF65-F5344CB8AC3E}">
        <p14:creationId xmlns:p14="http://schemas.microsoft.com/office/powerpoint/2010/main" val="164613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848600" cy="808038"/>
          </a:xfrm>
        </p:spPr>
        <p:txBody>
          <a:bodyPr/>
          <a:lstStyle/>
          <a:p>
            <a:r>
              <a:rPr lang="en-US" dirty="0" smtClean="0">
                <a:latin typeface="Cambria" panose="02040503050406030204" pitchFamily="18" charset="0"/>
              </a:rPr>
              <a:t>UHS Privacy Officer </a:t>
            </a:r>
            <a:r>
              <a:rPr lang="en-US" dirty="0" smtClean="0"/>
              <a:t> </a:t>
            </a:r>
            <a:endParaRPr lang="en-US" dirty="0"/>
          </a:p>
        </p:txBody>
      </p:sp>
      <p:sp>
        <p:nvSpPr>
          <p:cNvPr id="3" name="Content Placeholder 2"/>
          <p:cNvSpPr>
            <a:spLocks noGrp="1"/>
          </p:cNvSpPr>
          <p:nvPr>
            <p:ph idx="1"/>
          </p:nvPr>
        </p:nvSpPr>
        <p:spPr>
          <a:xfrm>
            <a:off x="914400" y="1524000"/>
            <a:ext cx="7620000" cy="990600"/>
          </a:xfrm>
        </p:spPr>
        <p:txBody>
          <a:bodyPr>
            <a:normAutofit lnSpcReduction="10000"/>
          </a:bodyPr>
          <a:lstStyle/>
          <a:p>
            <a:pPr lvl="0" algn="ctr">
              <a:buNone/>
              <a:defRPr/>
            </a:pPr>
            <a:r>
              <a:rPr lang="en-US" sz="1600" dirty="0">
                <a:solidFill>
                  <a:prstClr val="black"/>
                </a:solidFill>
                <a:latin typeface="Cambria" panose="02040503050406030204" pitchFamily="18" charset="0"/>
              </a:rPr>
              <a:t>Feel free to contact the Privacy </a:t>
            </a:r>
            <a:r>
              <a:rPr lang="en-US" sz="1600" dirty="0" smtClean="0">
                <a:solidFill>
                  <a:prstClr val="black"/>
                </a:solidFill>
                <a:latin typeface="Cambria" panose="02040503050406030204" pitchFamily="18" charset="0"/>
              </a:rPr>
              <a:t>Officer by phone, e-mail, or  by the  anonymous  integrity hotline available 24 hours a day, 7 days a week,  with </a:t>
            </a:r>
            <a:r>
              <a:rPr lang="en-US" sz="1600" dirty="0">
                <a:solidFill>
                  <a:prstClr val="black"/>
                </a:solidFill>
                <a:latin typeface="Cambria" panose="02040503050406030204" pitchFamily="18" charset="0"/>
              </a:rPr>
              <a:t>any questions or concerns about HIPAA requirements or regulations; or to report a HIPAA violation. </a:t>
            </a:r>
          </a:p>
          <a:p>
            <a:pPr marL="0" indent="0">
              <a:buNone/>
            </a:pPr>
            <a:endParaRPr lang="en-US" dirty="0"/>
          </a:p>
        </p:txBody>
      </p:sp>
      <p:sp>
        <p:nvSpPr>
          <p:cNvPr id="4" name="TextBox 3"/>
          <p:cNvSpPr txBox="1"/>
          <p:nvPr/>
        </p:nvSpPr>
        <p:spPr>
          <a:xfrm>
            <a:off x="1790700" y="5472110"/>
            <a:ext cx="7467600" cy="369332"/>
          </a:xfrm>
          <a:prstGeom prst="rect">
            <a:avLst/>
          </a:prstGeom>
          <a:noFill/>
        </p:spPr>
        <p:txBody>
          <a:bodyPr wrap="square" rtlCol="0">
            <a:spAutoFit/>
          </a:bodyPr>
          <a:lstStyle/>
          <a:p>
            <a:endParaRPr lang="en-US" dirty="0">
              <a:latin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493392"/>
            <a:ext cx="1276971" cy="1766637"/>
          </a:xfrm>
          <a:prstGeom prst="rect">
            <a:avLst/>
          </a:prstGeom>
        </p:spPr>
      </p:pic>
      <p:sp>
        <p:nvSpPr>
          <p:cNvPr id="6" name="TextBox 5"/>
          <p:cNvSpPr txBox="1"/>
          <p:nvPr/>
        </p:nvSpPr>
        <p:spPr>
          <a:xfrm>
            <a:off x="2133601" y="2493392"/>
            <a:ext cx="2743200" cy="1877437"/>
          </a:xfrm>
          <a:prstGeom prst="rect">
            <a:avLst/>
          </a:prstGeom>
          <a:noFill/>
        </p:spPr>
        <p:txBody>
          <a:bodyPr wrap="square" rtlCol="0">
            <a:spAutoFit/>
          </a:bodyPr>
          <a:lstStyle/>
          <a:p>
            <a:pPr>
              <a:defRPr/>
            </a:pPr>
            <a:r>
              <a:rPr lang="en-US" b="1" dirty="0">
                <a:latin typeface="Cambria" panose="02040503050406030204" pitchFamily="18" charset="0"/>
              </a:rPr>
              <a:t>Sherry Johnson</a:t>
            </a:r>
            <a:r>
              <a:rPr lang="en-US" dirty="0">
                <a:latin typeface="Cambria" panose="02040503050406030204" pitchFamily="18" charset="0"/>
              </a:rPr>
              <a:t> </a:t>
            </a:r>
            <a:br>
              <a:rPr lang="en-US" dirty="0">
                <a:latin typeface="Cambria" panose="02040503050406030204" pitchFamily="18" charset="0"/>
              </a:rPr>
            </a:br>
            <a:r>
              <a:rPr lang="en-US" sz="1600" i="1" dirty="0" smtClean="0">
                <a:latin typeface="Cambria" panose="02040503050406030204" pitchFamily="18" charset="0"/>
              </a:rPr>
              <a:t>Vice President, Integrity &amp; Regulatory Service, Privacy Officer </a:t>
            </a:r>
            <a:r>
              <a:rPr lang="en-US" sz="1600" dirty="0" smtClean="0">
                <a:latin typeface="Cambria" panose="02040503050406030204" pitchFamily="18" charset="0"/>
              </a:rPr>
              <a:t/>
            </a:r>
            <a:br>
              <a:rPr lang="en-US" sz="1600" dirty="0" smtClean="0">
                <a:latin typeface="Cambria" panose="02040503050406030204" pitchFamily="18" charset="0"/>
              </a:rPr>
            </a:br>
            <a:r>
              <a:rPr lang="en-US" sz="1600" dirty="0" smtClean="0">
                <a:latin typeface="Cambria" panose="02040503050406030204" pitchFamily="18" charset="0"/>
                <a:hlinkClick r:id="rId4"/>
              </a:rPr>
              <a:t>Sherry.Johnson@uhs-sa.com</a:t>
            </a:r>
            <a:r>
              <a:rPr lang="en-US" sz="1600" dirty="0" smtClean="0">
                <a:latin typeface="Cambria" panose="02040503050406030204" pitchFamily="18" charset="0"/>
              </a:rPr>
              <a:t> </a:t>
            </a:r>
            <a:br>
              <a:rPr lang="en-US" sz="1600" dirty="0" smtClean="0">
                <a:latin typeface="Cambria" panose="02040503050406030204" pitchFamily="18" charset="0"/>
              </a:rPr>
            </a:br>
            <a:r>
              <a:rPr lang="en-US" sz="1600" dirty="0" smtClean="0">
                <a:latin typeface="Cambria" panose="02040503050406030204" pitchFamily="18" charset="0"/>
                <a:cs typeface="Times New Roman" panose="02020603050405020304" pitchFamily="18" charset="0"/>
              </a:rPr>
              <a:t>Phone: (210)743-6541</a:t>
            </a:r>
            <a:endParaRPr lang="en-US" sz="1600" dirty="0">
              <a:latin typeface="Cambria" panose="02040503050406030204" pitchFamily="18" charset="0"/>
              <a:cs typeface="Times New Roman" panose="02020603050405020304" pitchFamily="18" charset="0"/>
            </a:endParaRPr>
          </a:p>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6415" y="2452720"/>
            <a:ext cx="1390238" cy="180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914900" y="2992699"/>
            <a:ext cx="495300" cy="369332"/>
          </a:xfrm>
          <a:prstGeom prst="rect">
            <a:avLst/>
          </a:prstGeom>
          <a:noFill/>
        </p:spPr>
        <p:txBody>
          <a:bodyPr wrap="square" rtlCol="0">
            <a:spAutoFit/>
          </a:bodyPr>
          <a:lstStyle/>
          <a:p>
            <a:r>
              <a:rPr lang="en-US" b="1" dirty="0" smtClean="0"/>
              <a:t>OR </a:t>
            </a:r>
            <a:endParaRPr lang="en-US" b="1" dirty="0"/>
          </a:p>
        </p:txBody>
      </p:sp>
      <p:sp>
        <p:nvSpPr>
          <p:cNvPr id="10" name="TextBox 9"/>
          <p:cNvSpPr txBox="1"/>
          <p:nvPr/>
        </p:nvSpPr>
        <p:spPr>
          <a:xfrm>
            <a:off x="546100" y="4572000"/>
            <a:ext cx="8229600" cy="646331"/>
          </a:xfrm>
          <a:prstGeom prst="rect">
            <a:avLst/>
          </a:prstGeom>
          <a:solidFill>
            <a:schemeClr val="tx2">
              <a:lumMod val="20000"/>
              <a:lumOff val="80000"/>
            </a:schemeClr>
          </a:solidFill>
        </p:spPr>
        <p:txBody>
          <a:bodyPr wrap="square" rtlCol="0">
            <a:spAutoFit/>
          </a:bodyPr>
          <a:lstStyle/>
          <a:p>
            <a:r>
              <a:rPr lang="en-US" dirty="0" smtClean="0">
                <a:latin typeface="Cambria" panose="02040503050406030204" pitchFamily="18" charset="0"/>
              </a:rPr>
              <a:t>Please also feel free to contact me, Tiffany Mince, Assistant Director of Research Compliance at </a:t>
            </a:r>
            <a:r>
              <a:rPr lang="en-US" dirty="0" smtClean="0">
                <a:latin typeface="Cambria" panose="02040503050406030204" pitchFamily="18" charset="0"/>
                <a:hlinkClick r:id="rId6"/>
              </a:rPr>
              <a:t>Tiffany.Mince@uhs-sa.com</a:t>
            </a:r>
            <a:r>
              <a:rPr lang="en-US" dirty="0" smtClean="0">
                <a:latin typeface="Cambria" panose="02040503050406030204" pitchFamily="18" charset="0"/>
              </a:rPr>
              <a:t> or call me at (210)743-6453. </a:t>
            </a:r>
            <a:endParaRPr lang="en-US" dirty="0">
              <a:latin typeface="Cambria" panose="02040503050406030204" pitchFamily="18" charset="0"/>
            </a:endParaRPr>
          </a:p>
        </p:txBody>
      </p:sp>
    </p:spTree>
    <p:extLst>
      <p:ext uri="{BB962C8B-B14F-4D97-AF65-F5344CB8AC3E}">
        <p14:creationId xmlns:p14="http://schemas.microsoft.com/office/powerpoint/2010/main" val="370178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884238"/>
          </a:xfrm>
        </p:spPr>
        <p:txBody>
          <a:bodyPr>
            <a:normAutofit fontScale="90000"/>
          </a:bodyPr>
          <a:lstStyle/>
          <a:p>
            <a:r>
              <a:rPr lang="en-US" dirty="0" smtClean="0">
                <a:latin typeface="Cambria" panose="02040503050406030204" pitchFamily="18" charset="0"/>
              </a:rPr>
              <a:t>Protected Health Information (PHI)</a:t>
            </a:r>
            <a:endParaRPr lang="en-US" dirty="0">
              <a:latin typeface="Cambria" panose="02040503050406030204" pitchFamily="18" charset="0"/>
            </a:endParaRPr>
          </a:p>
        </p:txBody>
      </p:sp>
      <p:sp>
        <p:nvSpPr>
          <p:cNvPr id="3" name="Content Placeholder 2"/>
          <p:cNvSpPr>
            <a:spLocks noGrp="1"/>
          </p:cNvSpPr>
          <p:nvPr>
            <p:ph idx="1"/>
          </p:nvPr>
        </p:nvSpPr>
        <p:spPr>
          <a:xfrm>
            <a:off x="457200" y="1295400"/>
            <a:ext cx="8534400" cy="3581400"/>
          </a:xfrm>
        </p:spPr>
        <p:txBody>
          <a:bodyPr numCol="2">
            <a:normAutofit fontScale="92500" lnSpcReduction="10000"/>
          </a:bodyPr>
          <a:lstStyle/>
          <a:p>
            <a:pPr marL="0" indent="0">
              <a:buNone/>
            </a:pPr>
            <a:r>
              <a:rPr lang="en-US" sz="1800" b="1" dirty="0" smtClean="0">
                <a:latin typeface="Cambria" panose="02040503050406030204" pitchFamily="18" charset="0"/>
              </a:rPr>
              <a:t> </a:t>
            </a:r>
            <a:r>
              <a:rPr lang="en-US" sz="2000" b="1" dirty="0" smtClean="0">
                <a:latin typeface="Cambria" panose="02040503050406030204" pitchFamily="18" charset="0"/>
              </a:rPr>
              <a:t>Unique Identifiers include:</a:t>
            </a:r>
          </a:p>
          <a:p>
            <a:pPr>
              <a:buFont typeface="+mj-lt"/>
              <a:buAutoNum type="arabicPeriod"/>
            </a:pPr>
            <a:r>
              <a:rPr lang="en-US" sz="1800" dirty="0" smtClean="0">
                <a:latin typeface="Cambria" panose="02040503050406030204" pitchFamily="18" charset="0"/>
              </a:rPr>
              <a:t>Names</a:t>
            </a:r>
          </a:p>
          <a:p>
            <a:pPr>
              <a:buFont typeface="+mj-lt"/>
              <a:buAutoNum type="arabicPeriod"/>
            </a:pPr>
            <a:r>
              <a:rPr lang="en-US" sz="1800" dirty="0">
                <a:latin typeface="Cambria" panose="02040503050406030204" pitchFamily="18" charset="0"/>
              </a:rPr>
              <a:t>Geographic subdivisions smaller than a </a:t>
            </a:r>
            <a:r>
              <a:rPr lang="en-US" sz="1800" dirty="0" smtClean="0">
                <a:latin typeface="Cambria" panose="02040503050406030204" pitchFamily="18" charset="0"/>
              </a:rPr>
              <a:t>state</a:t>
            </a:r>
          </a:p>
          <a:p>
            <a:pPr>
              <a:buFont typeface="+mj-lt"/>
              <a:buAutoNum type="arabicPeriod"/>
            </a:pPr>
            <a:r>
              <a:rPr lang="en-US" sz="1800" dirty="0" smtClean="0">
                <a:latin typeface="Cambria" panose="02040503050406030204" pitchFamily="18" charset="0"/>
              </a:rPr>
              <a:t>All </a:t>
            </a:r>
            <a:r>
              <a:rPr lang="en-US" sz="1800" dirty="0">
                <a:latin typeface="Cambria" panose="02040503050406030204" pitchFamily="18" charset="0"/>
              </a:rPr>
              <a:t>elements of </a:t>
            </a:r>
            <a:r>
              <a:rPr lang="en-US" sz="1800" dirty="0" smtClean="0">
                <a:latin typeface="Cambria" panose="02040503050406030204" pitchFamily="18" charset="0"/>
              </a:rPr>
              <a:t>dates</a:t>
            </a:r>
          </a:p>
          <a:p>
            <a:pPr>
              <a:buFont typeface="+mj-lt"/>
              <a:buAutoNum type="arabicPeriod"/>
            </a:pPr>
            <a:r>
              <a:rPr lang="en-US" sz="1800" dirty="0" smtClean="0">
                <a:latin typeface="Cambria" panose="02040503050406030204" pitchFamily="18" charset="0"/>
              </a:rPr>
              <a:t> </a:t>
            </a:r>
            <a:r>
              <a:rPr lang="en-US" sz="1800" dirty="0">
                <a:latin typeface="Cambria" panose="02040503050406030204" pitchFamily="18" charset="0"/>
              </a:rPr>
              <a:t>Telephone  </a:t>
            </a:r>
            <a:r>
              <a:rPr lang="en-US" sz="1800" dirty="0" smtClean="0">
                <a:latin typeface="Cambria" panose="02040503050406030204" pitchFamily="18" charset="0"/>
              </a:rPr>
              <a:t>numbers </a:t>
            </a:r>
          </a:p>
          <a:p>
            <a:pPr>
              <a:buFont typeface="+mj-lt"/>
              <a:buAutoNum type="arabicPeriod"/>
            </a:pPr>
            <a:r>
              <a:rPr lang="en-US" sz="1800" dirty="0">
                <a:latin typeface="Cambria" panose="02040503050406030204" pitchFamily="18" charset="0"/>
              </a:rPr>
              <a:t>Fax </a:t>
            </a:r>
            <a:r>
              <a:rPr lang="en-US" sz="1800" dirty="0" smtClean="0">
                <a:latin typeface="Cambria" panose="02040503050406030204" pitchFamily="18" charset="0"/>
              </a:rPr>
              <a:t>numbers</a:t>
            </a:r>
          </a:p>
          <a:p>
            <a:pPr>
              <a:buFont typeface="+mj-lt"/>
              <a:buAutoNum type="arabicPeriod"/>
            </a:pPr>
            <a:r>
              <a:rPr lang="en-US" sz="1800" dirty="0" smtClean="0">
                <a:latin typeface="Cambria" panose="02040503050406030204" pitchFamily="18" charset="0"/>
              </a:rPr>
              <a:t>Electronic mail addresses</a:t>
            </a:r>
          </a:p>
          <a:p>
            <a:pPr>
              <a:buFont typeface="+mj-lt"/>
              <a:buAutoNum type="arabicPeriod"/>
            </a:pPr>
            <a:r>
              <a:rPr lang="en-US" sz="1800" dirty="0" smtClean="0">
                <a:latin typeface="Cambria" panose="02040503050406030204" pitchFamily="18" charset="0"/>
              </a:rPr>
              <a:t>Social security numbers</a:t>
            </a:r>
          </a:p>
          <a:p>
            <a:pPr>
              <a:buFont typeface="+mj-lt"/>
              <a:buAutoNum type="arabicPeriod"/>
            </a:pPr>
            <a:r>
              <a:rPr lang="en-US" sz="1800" dirty="0" smtClean="0">
                <a:latin typeface="Cambria" panose="02040503050406030204" pitchFamily="18" charset="0"/>
              </a:rPr>
              <a:t>Medical Record Numbers</a:t>
            </a:r>
          </a:p>
          <a:p>
            <a:pPr>
              <a:buFont typeface="+mj-lt"/>
              <a:buAutoNum type="arabicPeriod"/>
            </a:pPr>
            <a:r>
              <a:rPr lang="en-US" sz="1800" dirty="0" smtClean="0">
                <a:latin typeface="Cambria" panose="02040503050406030204" pitchFamily="18" charset="0"/>
              </a:rPr>
              <a:t>Health Plan beneficiary numbers</a:t>
            </a:r>
          </a:p>
          <a:p>
            <a:pPr>
              <a:buFont typeface="+mj-lt"/>
              <a:buAutoNum type="arabicPeriod"/>
            </a:pPr>
            <a:r>
              <a:rPr lang="en-US" sz="1800" dirty="0" smtClean="0">
                <a:latin typeface="Cambria" panose="02040503050406030204" pitchFamily="18" charset="0"/>
              </a:rPr>
              <a:t>Account Numbers </a:t>
            </a:r>
          </a:p>
          <a:p>
            <a:pPr>
              <a:buFont typeface="+mj-lt"/>
              <a:buAutoNum type="arabicPeriod"/>
            </a:pPr>
            <a:r>
              <a:rPr lang="en-US" sz="1800" dirty="0" smtClean="0">
                <a:latin typeface="Cambria" panose="02040503050406030204" pitchFamily="18" charset="0"/>
              </a:rPr>
              <a:t>Certificate/license number</a:t>
            </a:r>
          </a:p>
          <a:p>
            <a:pPr>
              <a:buFont typeface="+mj-lt"/>
              <a:buAutoNum type="arabicPeriod"/>
            </a:pPr>
            <a:r>
              <a:rPr lang="en-US" sz="1800" dirty="0" smtClean="0">
                <a:latin typeface="Cambria" panose="02040503050406030204" pitchFamily="18" charset="0"/>
              </a:rPr>
              <a:t>Vehicle identifiers &amp; serial numbers.</a:t>
            </a:r>
          </a:p>
          <a:p>
            <a:pPr>
              <a:buFont typeface="+mj-lt"/>
              <a:buAutoNum type="arabicPeriod"/>
            </a:pPr>
            <a:r>
              <a:rPr lang="en-US" sz="1800" dirty="0" smtClean="0">
                <a:latin typeface="Cambria" panose="02040503050406030204" pitchFamily="18" charset="0"/>
              </a:rPr>
              <a:t>Device identifiers and serial numbers</a:t>
            </a:r>
          </a:p>
          <a:p>
            <a:pPr>
              <a:buFont typeface="+mj-lt"/>
              <a:buAutoNum type="arabicPeriod"/>
            </a:pPr>
            <a:r>
              <a:rPr lang="en-US" sz="1800" dirty="0" smtClean="0">
                <a:latin typeface="Cambria" panose="02040503050406030204" pitchFamily="18" charset="0"/>
              </a:rPr>
              <a:t>Web Universal Resource Locators (URLs)</a:t>
            </a:r>
          </a:p>
          <a:p>
            <a:pPr>
              <a:buFont typeface="+mj-lt"/>
              <a:buAutoNum type="arabicPeriod"/>
            </a:pPr>
            <a:r>
              <a:rPr lang="en-US" sz="1800" dirty="0" smtClean="0">
                <a:latin typeface="Cambria" panose="02040503050406030204" pitchFamily="18" charset="0"/>
              </a:rPr>
              <a:t>Internet Protocol (IP) address numbers</a:t>
            </a:r>
          </a:p>
          <a:p>
            <a:pPr>
              <a:buFont typeface="+mj-lt"/>
              <a:buAutoNum type="arabicPeriod"/>
            </a:pPr>
            <a:r>
              <a:rPr lang="en-US" sz="1800" dirty="0" smtClean="0">
                <a:latin typeface="Cambria" panose="02040503050406030204" pitchFamily="18" charset="0"/>
              </a:rPr>
              <a:t>Biometric identifiers, including finger and voice prints </a:t>
            </a:r>
          </a:p>
          <a:p>
            <a:pPr>
              <a:buFont typeface="+mj-lt"/>
              <a:buAutoNum type="arabicPeriod"/>
            </a:pPr>
            <a:r>
              <a:rPr lang="en-US" sz="1800" dirty="0" smtClean="0">
                <a:latin typeface="Cambria" panose="02040503050406030204" pitchFamily="18" charset="0"/>
              </a:rPr>
              <a:t>Full face photographic images and any comparable image </a:t>
            </a:r>
          </a:p>
          <a:p>
            <a:pPr>
              <a:buFont typeface="+mj-lt"/>
              <a:buAutoNum type="arabicPeriod"/>
            </a:pPr>
            <a:r>
              <a:rPr lang="en-US" sz="1800" dirty="0" smtClean="0">
                <a:latin typeface="Cambria" panose="02040503050406030204" pitchFamily="18" charset="0"/>
              </a:rPr>
              <a:t>Any other unique identifying number, characteristic, or code </a:t>
            </a:r>
            <a:endParaRPr lang="en-US" sz="1800" dirty="0">
              <a:latin typeface="Cambria" panose="02040503050406030204" pitchFamily="18" charset="0"/>
            </a:endParaRPr>
          </a:p>
        </p:txBody>
      </p:sp>
      <p:sp>
        <p:nvSpPr>
          <p:cNvPr id="9" name="TextBox 8"/>
          <p:cNvSpPr txBox="1"/>
          <p:nvPr/>
        </p:nvSpPr>
        <p:spPr>
          <a:xfrm>
            <a:off x="533400" y="4976262"/>
            <a:ext cx="8382000" cy="646331"/>
          </a:xfrm>
          <a:prstGeom prst="rect">
            <a:avLst/>
          </a:prstGeom>
          <a:solidFill>
            <a:schemeClr val="tx2">
              <a:lumMod val="20000"/>
              <a:lumOff val="80000"/>
            </a:schemeClr>
          </a:solidFill>
          <a:ln>
            <a:noFill/>
          </a:ln>
        </p:spPr>
        <p:txBody>
          <a:bodyPr wrap="square" rtlCol="0">
            <a:spAutoFit/>
          </a:bodyPr>
          <a:lstStyle/>
          <a:p>
            <a:r>
              <a:rPr lang="en-US" b="1" dirty="0">
                <a:latin typeface="Cambria" panose="02040503050406030204" pitchFamily="18" charset="0"/>
              </a:rPr>
              <a:t> **Please be aware that individual subjects may be identifiable by combining other </a:t>
            </a:r>
            <a:r>
              <a:rPr lang="en-US" b="1" dirty="0" smtClean="0">
                <a:latin typeface="Cambria" panose="02040503050406030204" pitchFamily="18" charset="0"/>
              </a:rPr>
              <a:t>data elements even </a:t>
            </a:r>
            <a:r>
              <a:rPr lang="en-US" b="1" dirty="0">
                <a:latin typeface="Cambria" panose="02040503050406030204" pitchFamily="18" charset="0"/>
              </a:rPr>
              <a:t>when none of the 18 identifiers </a:t>
            </a:r>
            <a:r>
              <a:rPr lang="en-US" b="1" dirty="0" smtClean="0">
                <a:latin typeface="Cambria" panose="02040503050406030204" pitchFamily="18" charset="0"/>
              </a:rPr>
              <a:t>are </a:t>
            </a:r>
            <a:r>
              <a:rPr lang="en-US" b="1" dirty="0">
                <a:latin typeface="Cambria" panose="02040503050406030204" pitchFamily="18" charset="0"/>
              </a:rPr>
              <a:t>present. </a:t>
            </a:r>
          </a:p>
        </p:txBody>
      </p:sp>
    </p:spTree>
    <p:extLst>
      <p:ext uri="{BB962C8B-B14F-4D97-AF65-F5344CB8AC3E}">
        <p14:creationId xmlns:p14="http://schemas.microsoft.com/office/powerpoint/2010/main" val="416372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848600" cy="808038"/>
          </a:xfrm>
        </p:spPr>
        <p:txBody>
          <a:bodyPr/>
          <a:lstStyle/>
          <a:p>
            <a:r>
              <a:rPr lang="en-US" dirty="0" smtClean="0">
                <a:latin typeface="Cambria" panose="02040503050406030204" pitchFamily="18" charset="0"/>
              </a:rPr>
              <a:t>Research: Informed Consent</a:t>
            </a:r>
            <a:endParaRPr lang="en-US" dirty="0">
              <a:latin typeface="Cambria" panose="02040503050406030204" pitchFamily="18" charset="0"/>
            </a:endParaRPr>
          </a:p>
        </p:txBody>
      </p:sp>
      <p:sp>
        <p:nvSpPr>
          <p:cNvPr id="3" name="Content Placeholder 2"/>
          <p:cNvSpPr>
            <a:spLocks noGrp="1"/>
          </p:cNvSpPr>
          <p:nvPr>
            <p:ph idx="1"/>
          </p:nvPr>
        </p:nvSpPr>
        <p:spPr>
          <a:xfrm>
            <a:off x="533400" y="1219200"/>
            <a:ext cx="8153400" cy="609600"/>
          </a:xfrm>
          <a:solidFill>
            <a:schemeClr val="tx2">
              <a:lumMod val="20000"/>
              <a:lumOff val="80000"/>
            </a:schemeClr>
          </a:solidFill>
        </p:spPr>
        <p:txBody>
          <a:bodyPr>
            <a:normAutofit lnSpcReduction="10000"/>
          </a:bodyPr>
          <a:lstStyle/>
          <a:p>
            <a:pPr marL="0" indent="0">
              <a:spcBef>
                <a:spcPts val="0"/>
              </a:spcBef>
              <a:buNone/>
            </a:pPr>
            <a:r>
              <a:rPr lang="en-US" sz="1800" b="1" dirty="0" smtClean="0">
                <a:latin typeface="Cambria" panose="02040503050406030204" pitchFamily="18" charset="0"/>
              </a:rPr>
              <a:t>Research Subjects  </a:t>
            </a:r>
            <a:r>
              <a:rPr lang="en-US" sz="1800" b="1" dirty="0">
                <a:latin typeface="Cambria" panose="02040503050406030204" pitchFamily="18" charset="0"/>
              </a:rPr>
              <a:t>have the right to decide how their information is used or shared. They do this by signing an authorization. </a:t>
            </a:r>
            <a:endParaRPr lang="en-US" sz="1800" b="1" dirty="0" smtClean="0">
              <a:latin typeface="Cambria" panose="02040503050406030204" pitchFamily="18" charset="0"/>
            </a:endParaRPr>
          </a:p>
          <a:p>
            <a:pPr marL="0" indent="0">
              <a:buNone/>
            </a:pPr>
            <a:endParaRPr lang="en-US" sz="1800" dirty="0" smtClean="0">
              <a:latin typeface="Cambria" panose="02040503050406030204" pitchFamily="18" charset="0"/>
            </a:endParaRPr>
          </a:p>
          <a:p>
            <a:pPr marL="0" indent="0">
              <a:buNone/>
            </a:pPr>
            <a:endParaRPr lang="en-US" sz="2000" dirty="0">
              <a:latin typeface="Cambria" panose="02040503050406030204" pitchFamily="18" charset="0"/>
            </a:endParaRPr>
          </a:p>
          <a:p>
            <a:pPr marL="0" indent="0">
              <a:buNone/>
            </a:pPr>
            <a:endParaRPr lang="en-US" sz="2000" dirty="0" smtClean="0">
              <a:latin typeface="Cambria" panose="02040503050406030204" pitchFamily="18" charset="0"/>
            </a:endParaRPr>
          </a:p>
        </p:txBody>
      </p:sp>
      <p:sp>
        <p:nvSpPr>
          <p:cNvPr id="6" name="TextBox 5"/>
          <p:cNvSpPr txBox="1"/>
          <p:nvPr/>
        </p:nvSpPr>
        <p:spPr>
          <a:xfrm>
            <a:off x="368300" y="5564624"/>
            <a:ext cx="8001000" cy="1015663"/>
          </a:xfrm>
          <a:prstGeom prst="rect">
            <a:avLst/>
          </a:prstGeom>
          <a:noFill/>
        </p:spPr>
        <p:txBody>
          <a:bodyPr wrap="square" rtlCol="0">
            <a:spAutoFit/>
          </a:bodyPr>
          <a:lstStyle/>
          <a:p>
            <a:pPr algn="ctr"/>
            <a:r>
              <a:rPr lang="en-US" sz="1400" i="1" dirty="0">
                <a:latin typeface="Cambria" panose="02040503050406030204" pitchFamily="18" charset="0"/>
              </a:rPr>
              <a:t>“Respect for persons requires that subjects, to the degree that they are capable, be given the opportunity to choose what shall or shall not happen to them. This opportunity is provided when adequate standards for the Informed Consent are satisfied.” </a:t>
            </a:r>
            <a:r>
              <a:rPr lang="en-US" sz="1400" i="1" dirty="0" smtClean="0">
                <a:latin typeface="Cambria" panose="02040503050406030204" pitchFamily="18" charset="0"/>
              </a:rPr>
              <a:t>(</a:t>
            </a:r>
            <a:r>
              <a:rPr lang="en-US" sz="1400" i="1" dirty="0">
                <a:latin typeface="Cambria" panose="02040503050406030204" pitchFamily="18" charset="0"/>
              </a:rPr>
              <a:t>National Commission 1979) </a:t>
            </a:r>
          </a:p>
          <a:p>
            <a:endParaRPr lang="en-US" sz="1600" dirty="0"/>
          </a:p>
        </p:txBody>
      </p:sp>
      <p:sp>
        <p:nvSpPr>
          <p:cNvPr id="7" name="TextBox 6"/>
          <p:cNvSpPr txBox="1"/>
          <p:nvPr/>
        </p:nvSpPr>
        <p:spPr>
          <a:xfrm>
            <a:off x="152400" y="2040791"/>
            <a:ext cx="8839200" cy="3529171"/>
          </a:xfrm>
          <a:prstGeom prst="rect">
            <a:avLst/>
          </a:prstGeom>
          <a:noFill/>
        </p:spPr>
        <p:txBody>
          <a:bodyPr wrap="square" rtlCol="0">
            <a:spAutoFit/>
          </a:bodyPr>
          <a:lstStyle/>
          <a:p>
            <a:pPr lvl="1"/>
            <a:r>
              <a:rPr lang="en-US" dirty="0">
                <a:latin typeface="Cambria" panose="02040503050406030204" pitchFamily="18" charset="0"/>
              </a:rPr>
              <a:t>An Investigator may not involve a human being as a subject in research unless a legally effective informed consent from the subject or the subject’s legally authorized representative is obtained</a:t>
            </a:r>
            <a:r>
              <a:rPr lang="en-US" dirty="0" smtClean="0">
                <a:latin typeface="Cambria" panose="02040503050406030204" pitchFamily="18" charset="0"/>
              </a:rPr>
              <a:t>. </a:t>
            </a:r>
            <a:r>
              <a:rPr lang="en-US" sz="2000" dirty="0">
                <a:latin typeface="Cambria" panose="02040503050406030204" pitchFamily="18" charset="0"/>
              </a:rPr>
              <a:t>Standards include</a:t>
            </a:r>
            <a:r>
              <a:rPr lang="en-US" sz="2000" dirty="0" smtClean="0">
                <a:latin typeface="Cambria" panose="02040503050406030204" pitchFamily="18" charset="0"/>
              </a:rPr>
              <a:t>:</a:t>
            </a:r>
          </a:p>
          <a:p>
            <a:pPr lvl="1"/>
            <a:endParaRPr lang="en-US" sz="2000" dirty="0" smtClean="0">
              <a:latin typeface="Cambria" panose="02040503050406030204" pitchFamily="18" charset="0"/>
            </a:endParaRPr>
          </a:p>
          <a:p>
            <a:pPr marL="1200150" lvl="2" indent="-285750">
              <a:spcAft>
                <a:spcPts val="150"/>
              </a:spcAft>
              <a:buFont typeface="Arial" panose="020B0604020202020204" pitchFamily="34" charset="0"/>
              <a:buChar char="•"/>
              <a:defRPr/>
            </a:pPr>
            <a:r>
              <a:rPr lang="en-US" b="1" dirty="0" smtClean="0">
                <a:latin typeface="Cambria" panose="02040503050406030204" pitchFamily="18" charset="0"/>
              </a:rPr>
              <a:t>Information</a:t>
            </a:r>
            <a:r>
              <a:rPr lang="en-US" dirty="0" smtClean="0">
                <a:latin typeface="Cambria" panose="02040503050406030204" pitchFamily="18" charset="0"/>
              </a:rPr>
              <a:t>-information </a:t>
            </a:r>
            <a:r>
              <a:rPr lang="en-US" dirty="0">
                <a:latin typeface="Cambria" panose="02040503050406030204" pitchFamily="18" charset="0"/>
              </a:rPr>
              <a:t>should be sufficient so that a “reasonable volunteer”  can decide whether to participate in a research </a:t>
            </a:r>
            <a:r>
              <a:rPr lang="en-US" dirty="0" smtClean="0">
                <a:latin typeface="Cambria" panose="02040503050406030204" pitchFamily="18" charset="0"/>
              </a:rPr>
              <a:t>study. </a:t>
            </a:r>
            <a:endParaRPr lang="en-US" dirty="0">
              <a:latin typeface="Cambria" panose="02040503050406030204" pitchFamily="18" charset="0"/>
            </a:endParaRPr>
          </a:p>
          <a:p>
            <a:pPr marL="1200150" lvl="2" indent="-285750">
              <a:spcAft>
                <a:spcPts val="150"/>
              </a:spcAft>
              <a:buFont typeface="Arial" panose="020B0604020202020204" pitchFamily="34" charset="0"/>
              <a:buChar char="•"/>
            </a:pPr>
            <a:r>
              <a:rPr lang="en-US" b="1" dirty="0" smtClean="0">
                <a:latin typeface="Cambria" panose="02040503050406030204" pitchFamily="18" charset="0"/>
              </a:rPr>
              <a:t>Comprehension</a:t>
            </a:r>
            <a:r>
              <a:rPr lang="en-US" dirty="0" smtClean="0">
                <a:latin typeface="Cambria" panose="02040503050406030204" pitchFamily="18" charset="0"/>
              </a:rPr>
              <a:t>- Information should be provided to potential subjects in such a way that they can understand what is being conveyed.</a:t>
            </a:r>
            <a:endParaRPr lang="en-US" dirty="0">
              <a:latin typeface="Cambria" panose="02040503050406030204" pitchFamily="18" charset="0"/>
            </a:endParaRPr>
          </a:p>
          <a:p>
            <a:pPr marL="1200150" lvl="2" indent="-285750">
              <a:buFont typeface="Arial" panose="020B0604020202020204" pitchFamily="34" charset="0"/>
              <a:buChar char="•"/>
            </a:pPr>
            <a:r>
              <a:rPr lang="en-US" b="1" dirty="0" smtClean="0">
                <a:latin typeface="Cambria" panose="02040503050406030204" pitchFamily="18" charset="0"/>
              </a:rPr>
              <a:t>Voluntariness </a:t>
            </a:r>
            <a:r>
              <a:rPr lang="en-US" dirty="0" smtClean="0">
                <a:latin typeface="Cambria" panose="02040503050406030204" pitchFamily="18" charset="0"/>
              </a:rPr>
              <a:t>–</a:t>
            </a:r>
            <a:r>
              <a:rPr lang="en-US" b="1" dirty="0" smtClean="0">
                <a:latin typeface="Cambria" panose="02040503050406030204" pitchFamily="18" charset="0"/>
              </a:rPr>
              <a:t> </a:t>
            </a:r>
            <a:r>
              <a:rPr lang="en-US" dirty="0" smtClean="0">
                <a:latin typeface="Cambria" panose="02040503050406030204" pitchFamily="18" charset="0"/>
              </a:rPr>
              <a:t>An agreement to participate in research constitutes a valid consent only if voluntarily given. </a:t>
            </a:r>
            <a:endParaRPr lang="en-US" b="1" dirty="0">
              <a:latin typeface="Cambria" panose="02040503050406030204" pitchFamily="18" charset="0"/>
            </a:endParaRPr>
          </a:p>
          <a:p>
            <a:endParaRPr lang="en-US" dirty="0">
              <a:latin typeface="Cambria" panose="02040503050406030204" pitchFamily="18" charset="0"/>
            </a:endParaRPr>
          </a:p>
          <a:p>
            <a:endParaRPr lang="en-US" dirty="0"/>
          </a:p>
        </p:txBody>
      </p:sp>
    </p:spTree>
    <p:extLst>
      <p:ext uri="{BB962C8B-B14F-4D97-AF65-F5344CB8AC3E}">
        <p14:creationId xmlns:p14="http://schemas.microsoft.com/office/powerpoint/2010/main" val="170931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524000"/>
          </a:xfrm>
        </p:spPr>
        <p:txBody>
          <a:bodyPr>
            <a:normAutofit fontScale="90000"/>
          </a:bodyPr>
          <a:lstStyle/>
          <a:p>
            <a:pPr lvl="0">
              <a:spcBef>
                <a:spcPts val="0"/>
              </a:spcBef>
              <a:spcAft>
                <a:spcPts val="150"/>
              </a:spcAft>
            </a:pPr>
            <a:r>
              <a:rPr lang="en-US" sz="2000" b="1" dirty="0" smtClean="0">
                <a:solidFill>
                  <a:prstClr val="black"/>
                </a:solidFill>
                <a:latin typeface="Cambria" panose="02040503050406030204" pitchFamily="18" charset="0"/>
                <a:ea typeface="+mn-ea"/>
                <a:cs typeface="+mn-cs"/>
              </a:rPr>
              <a:t/>
            </a:r>
            <a:br>
              <a:rPr lang="en-US" sz="2000" b="1" dirty="0" smtClean="0">
                <a:solidFill>
                  <a:prstClr val="black"/>
                </a:solidFill>
                <a:latin typeface="Cambria" panose="02040503050406030204" pitchFamily="18" charset="0"/>
                <a:ea typeface="+mn-ea"/>
                <a:cs typeface="+mn-cs"/>
              </a:rPr>
            </a:br>
            <a:r>
              <a:rPr lang="en-US" sz="2000" b="1" dirty="0">
                <a:solidFill>
                  <a:prstClr val="black"/>
                </a:solidFill>
                <a:latin typeface="Cambria" panose="02040503050406030204" pitchFamily="18" charset="0"/>
                <a:ea typeface="+mn-ea"/>
                <a:cs typeface="+mn-cs"/>
              </a:rPr>
              <a:t/>
            </a:r>
            <a:br>
              <a:rPr lang="en-US" sz="2000" b="1" dirty="0">
                <a:solidFill>
                  <a:prstClr val="black"/>
                </a:solidFill>
                <a:latin typeface="Cambria" panose="02040503050406030204" pitchFamily="18" charset="0"/>
                <a:ea typeface="+mn-ea"/>
                <a:cs typeface="+mn-cs"/>
              </a:rPr>
            </a:br>
            <a:r>
              <a:rPr lang="en-US" sz="2000" b="1" dirty="0" smtClean="0">
                <a:solidFill>
                  <a:prstClr val="black"/>
                </a:solidFill>
                <a:latin typeface="Cambria" panose="02040503050406030204" pitchFamily="18" charset="0"/>
                <a:ea typeface="+mn-ea"/>
                <a:cs typeface="+mn-cs"/>
              </a:rPr>
              <a:t/>
            </a:r>
            <a:br>
              <a:rPr lang="en-US" sz="2000" b="1" dirty="0" smtClean="0">
                <a:solidFill>
                  <a:prstClr val="black"/>
                </a:solidFill>
                <a:latin typeface="Cambria" panose="02040503050406030204" pitchFamily="18" charset="0"/>
                <a:ea typeface="+mn-ea"/>
                <a:cs typeface="+mn-cs"/>
              </a:rPr>
            </a:br>
            <a:r>
              <a:rPr lang="en-US" sz="2000" b="1" dirty="0">
                <a:solidFill>
                  <a:prstClr val="black"/>
                </a:solidFill>
                <a:latin typeface="Cambria" panose="02040503050406030204" pitchFamily="18" charset="0"/>
                <a:ea typeface="+mn-ea"/>
                <a:cs typeface="+mn-cs"/>
              </a:rPr>
              <a:t/>
            </a:r>
            <a:br>
              <a:rPr lang="en-US" sz="2000" b="1" dirty="0">
                <a:solidFill>
                  <a:prstClr val="black"/>
                </a:solidFill>
                <a:latin typeface="Cambria" panose="02040503050406030204" pitchFamily="18" charset="0"/>
                <a:ea typeface="+mn-ea"/>
                <a:cs typeface="+mn-cs"/>
              </a:rPr>
            </a:br>
            <a:r>
              <a:rPr lang="en-US" sz="2700" b="1" dirty="0" smtClean="0">
                <a:solidFill>
                  <a:prstClr val="black"/>
                </a:solidFill>
                <a:latin typeface="Cambria" panose="02040503050406030204" pitchFamily="18" charset="0"/>
                <a:ea typeface="+mn-ea"/>
                <a:cs typeface="+mn-cs"/>
              </a:rPr>
              <a:t>No </a:t>
            </a:r>
            <a:r>
              <a:rPr lang="en-US" sz="2700" b="1" dirty="0">
                <a:solidFill>
                  <a:prstClr val="black"/>
                </a:solidFill>
                <a:latin typeface="Cambria" panose="02040503050406030204" pitchFamily="18" charset="0"/>
                <a:ea typeface="+mn-ea"/>
                <a:cs typeface="+mn-cs"/>
              </a:rPr>
              <a:t>research involving uses and disclosure of a research subject’s PHI may be conducted unless one of the following applies:</a:t>
            </a:r>
            <a:br>
              <a:rPr lang="en-US" sz="2700" b="1" dirty="0">
                <a:solidFill>
                  <a:prstClr val="black"/>
                </a:solidFill>
                <a:latin typeface="Cambria" panose="02040503050406030204" pitchFamily="18" charset="0"/>
                <a:ea typeface="+mn-ea"/>
                <a:cs typeface="+mn-cs"/>
              </a:rPr>
            </a:br>
            <a:r>
              <a:rPr lang="en-US" b="1" dirty="0">
                <a:latin typeface="Cambria" panose="02040503050406030204" pitchFamily="18" charset="0"/>
              </a:rPr>
              <a:t/>
            </a:r>
            <a:br>
              <a:rPr lang="en-US" b="1" dirty="0">
                <a:latin typeface="Cambria" panose="02040503050406030204" pitchFamily="18" charset="0"/>
              </a:rPr>
            </a:br>
            <a:endParaRPr lang="en-US" dirty="0"/>
          </a:p>
        </p:txBody>
      </p:sp>
      <p:sp>
        <p:nvSpPr>
          <p:cNvPr id="3" name="Content Placeholder 2"/>
          <p:cNvSpPr>
            <a:spLocks noGrp="1"/>
          </p:cNvSpPr>
          <p:nvPr>
            <p:ph idx="1"/>
          </p:nvPr>
        </p:nvSpPr>
        <p:spPr>
          <a:xfrm>
            <a:off x="533400" y="1905000"/>
            <a:ext cx="8153400" cy="4495800"/>
          </a:xfrm>
          <a:solidFill>
            <a:schemeClr val="bg1"/>
          </a:solidFill>
        </p:spPr>
        <p:txBody>
          <a:bodyPr/>
          <a:lstStyle/>
          <a:p>
            <a:pPr marL="0" indent="0" algn="ctr">
              <a:spcBef>
                <a:spcPts val="0"/>
              </a:spcBef>
              <a:spcAft>
                <a:spcPts val="150"/>
              </a:spcAft>
              <a:buNone/>
            </a:pPr>
            <a:endParaRPr lang="en-US" sz="1800" dirty="0" smtClean="0">
              <a:latin typeface="Cambria" panose="02040503050406030204" pitchFamily="18" charset="0"/>
            </a:endParaRPr>
          </a:p>
          <a:p>
            <a:pPr>
              <a:spcBef>
                <a:spcPts val="0"/>
              </a:spcBef>
              <a:spcAft>
                <a:spcPts val="150"/>
              </a:spcAft>
              <a:buFont typeface="+mj-lt"/>
              <a:buAutoNum type="arabicPeriod"/>
            </a:pPr>
            <a:r>
              <a:rPr lang="en-US" sz="2000" dirty="0" smtClean="0">
                <a:latin typeface="Cambria" panose="02040503050406030204" pitchFamily="18" charset="0"/>
              </a:rPr>
              <a:t>An </a:t>
            </a:r>
            <a:r>
              <a:rPr lang="en-US" sz="2000" dirty="0">
                <a:latin typeface="Cambria" panose="02040503050406030204" pitchFamily="18" charset="0"/>
              </a:rPr>
              <a:t>authorizations for use or disclosure of such information is obtained by subject or the subjects legal </a:t>
            </a:r>
            <a:r>
              <a:rPr lang="en-US" sz="2000" dirty="0" smtClean="0">
                <a:latin typeface="Cambria" panose="02040503050406030204" pitchFamily="18" charset="0"/>
              </a:rPr>
              <a:t>guardian.</a:t>
            </a:r>
          </a:p>
          <a:p>
            <a:pPr>
              <a:spcBef>
                <a:spcPts val="0"/>
              </a:spcBef>
              <a:spcAft>
                <a:spcPts val="150"/>
              </a:spcAft>
              <a:buFont typeface="+mj-lt"/>
              <a:buAutoNum type="arabicPeriod"/>
            </a:pPr>
            <a:r>
              <a:rPr lang="en-US" sz="2000" dirty="0" smtClean="0">
                <a:latin typeface="Cambria" panose="02040503050406030204" pitchFamily="18" charset="0"/>
              </a:rPr>
              <a:t>A </a:t>
            </a:r>
            <a:r>
              <a:rPr lang="en-US" sz="2000" dirty="0">
                <a:latin typeface="Cambria" panose="02040503050406030204" pitchFamily="18" charset="0"/>
              </a:rPr>
              <a:t>waiver of authorization has been approved by one of the </a:t>
            </a:r>
            <a:r>
              <a:rPr lang="en-US" sz="2000" dirty="0" smtClean="0">
                <a:latin typeface="Cambria" panose="02040503050406030204" pitchFamily="18" charset="0"/>
              </a:rPr>
              <a:t>UT IRB </a:t>
            </a:r>
            <a:r>
              <a:rPr lang="en-US" sz="2000" dirty="0">
                <a:latin typeface="Cambria" panose="02040503050406030204" pitchFamily="18" charset="0"/>
              </a:rPr>
              <a:t>pursuant to 45 CFR 164.512 (</a:t>
            </a:r>
            <a:r>
              <a:rPr lang="en-US" sz="2000" dirty="0" err="1">
                <a:latin typeface="Cambria" panose="02040503050406030204" pitchFamily="18" charset="0"/>
              </a:rPr>
              <a:t>i</a:t>
            </a:r>
            <a:r>
              <a:rPr lang="en-US" sz="2000" dirty="0">
                <a:latin typeface="Cambria" panose="02040503050406030204" pitchFamily="18" charset="0"/>
              </a:rPr>
              <a:t>) or approved by a privacy board. </a:t>
            </a:r>
          </a:p>
          <a:p>
            <a:pPr marL="1085850" lvl="2">
              <a:spcBef>
                <a:spcPts val="0"/>
              </a:spcBef>
              <a:spcAft>
                <a:spcPts val="150"/>
              </a:spcAft>
              <a:buFont typeface="+mj-lt"/>
              <a:buAutoNum type="arabicPeriod"/>
            </a:pPr>
            <a:r>
              <a:rPr lang="en-US" sz="1800" dirty="0">
                <a:latin typeface="Cambria" panose="02040503050406030204" pitchFamily="18" charset="0"/>
              </a:rPr>
              <a:t>The research involves no more than minimal risk to the subjects</a:t>
            </a:r>
          </a:p>
          <a:p>
            <a:pPr marL="1085850" lvl="2">
              <a:spcBef>
                <a:spcPts val="0"/>
              </a:spcBef>
              <a:spcAft>
                <a:spcPts val="150"/>
              </a:spcAft>
              <a:buFont typeface="+mj-lt"/>
              <a:buAutoNum type="arabicPeriod"/>
            </a:pPr>
            <a:r>
              <a:rPr lang="en-US" sz="1800" dirty="0">
                <a:latin typeface="Cambria" panose="02040503050406030204" pitchFamily="18" charset="0"/>
              </a:rPr>
              <a:t>The waiver or alteration does not adversely affect the rights and welfare of the subjects</a:t>
            </a:r>
          </a:p>
          <a:p>
            <a:pPr marL="1085850" lvl="2">
              <a:spcBef>
                <a:spcPts val="0"/>
              </a:spcBef>
              <a:spcAft>
                <a:spcPts val="150"/>
              </a:spcAft>
              <a:buFont typeface="+mj-lt"/>
              <a:buAutoNum type="arabicPeriod"/>
            </a:pPr>
            <a:r>
              <a:rPr lang="en-US" sz="1800" dirty="0">
                <a:latin typeface="Cambria" panose="02040503050406030204" pitchFamily="18" charset="0"/>
              </a:rPr>
              <a:t>The research could not practicably by carried out without the waiver or alteration; and</a:t>
            </a:r>
          </a:p>
          <a:p>
            <a:pPr marL="1085850" lvl="2">
              <a:spcBef>
                <a:spcPts val="0"/>
              </a:spcBef>
              <a:spcAft>
                <a:spcPts val="150"/>
              </a:spcAft>
              <a:buFont typeface="+mj-lt"/>
              <a:buAutoNum type="arabicPeriod"/>
            </a:pPr>
            <a:r>
              <a:rPr lang="en-US" sz="1800" dirty="0">
                <a:latin typeface="Cambria" panose="02040503050406030204" pitchFamily="18" charset="0"/>
              </a:rPr>
              <a:t>Whenever appropriate, the subjects will be provided with additional pertinent information after participation. </a:t>
            </a:r>
          </a:p>
          <a:p>
            <a:endParaRPr lang="en-US" dirty="0"/>
          </a:p>
        </p:txBody>
      </p:sp>
    </p:spTree>
    <p:extLst>
      <p:ext uri="{BB962C8B-B14F-4D97-AF65-F5344CB8AC3E}">
        <p14:creationId xmlns:p14="http://schemas.microsoft.com/office/powerpoint/2010/main" val="243511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Cambria" panose="02040503050406030204" pitchFamily="18" charset="0"/>
              </a:rPr>
              <a:t>TIPS when using the Electronic Medical Record System (Sunrise EMR)</a:t>
            </a:r>
            <a:endParaRPr lang="en-US" sz="3600"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Cambria" panose="02040503050406030204" pitchFamily="18" charset="0"/>
              </a:rPr>
              <a:t>General Rules: </a:t>
            </a:r>
          </a:p>
          <a:p>
            <a:r>
              <a:rPr lang="en-US" sz="2400" dirty="0" smtClean="0">
                <a:latin typeface="Cambria" panose="02040503050406030204" pitchFamily="18" charset="0"/>
              </a:rPr>
              <a:t>Don’t share your  unique password with others </a:t>
            </a:r>
          </a:p>
          <a:p>
            <a:r>
              <a:rPr lang="en-US" sz="2400" dirty="0" smtClean="0">
                <a:latin typeface="Cambria" panose="02040503050406030204" pitchFamily="18" charset="0"/>
              </a:rPr>
              <a:t>Do not access PHI of family, friends, staff, or any other person</a:t>
            </a:r>
          </a:p>
          <a:p>
            <a:r>
              <a:rPr lang="en-US" sz="2400" dirty="0" smtClean="0">
                <a:latin typeface="Cambria" panose="02040503050406030204" pitchFamily="18" charset="0"/>
              </a:rPr>
              <a:t>Do not leave your workstation unlocked</a:t>
            </a:r>
          </a:p>
          <a:p>
            <a:pPr marL="0" indent="0">
              <a:buNone/>
            </a:pPr>
            <a:endParaRPr lang="en-US" sz="2400" dirty="0">
              <a:latin typeface="Cambria" panose="02040503050406030204" pitchFamily="18" charset="0"/>
            </a:endParaRPr>
          </a:p>
        </p:txBody>
      </p:sp>
    </p:spTree>
    <p:extLst>
      <p:ext uri="{BB962C8B-B14F-4D97-AF65-F5344CB8AC3E}">
        <p14:creationId xmlns:p14="http://schemas.microsoft.com/office/powerpoint/2010/main" val="216137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48600" cy="1143000"/>
          </a:xfrm>
        </p:spPr>
        <p:txBody>
          <a:bodyPr/>
          <a:lstStyle/>
          <a:p>
            <a:r>
              <a:rPr lang="en-US" dirty="0" smtClean="0">
                <a:latin typeface="Cambria" panose="02040503050406030204" pitchFamily="18" charset="0"/>
              </a:rPr>
              <a:t>Emailing PHI</a:t>
            </a:r>
            <a:endParaRPr lang="en-US" dirty="0">
              <a:latin typeface="Cambria" panose="02040503050406030204" pitchFamily="18" charset="0"/>
            </a:endParaRPr>
          </a:p>
        </p:txBody>
      </p:sp>
      <p:sp>
        <p:nvSpPr>
          <p:cNvPr id="3" name="Content Placeholder 2"/>
          <p:cNvSpPr>
            <a:spLocks noGrp="1"/>
          </p:cNvSpPr>
          <p:nvPr>
            <p:ph idx="1"/>
          </p:nvPr>
        </p:nvSpPr>
        <p:spPr>
          <a:xfrm>
            <a:off x="609600" y="2057400"/>
            <a:ext cx="7543800" cy="4249003"/>
          </a:xfrm>
        </p:spPr>
        <p:txBody>
          <a:bodyPr>
            <a:normAutofit/>
          </a:bodyPr>
          <a:lstStyle/>
          <a:p>
            <a:pPr marL="0" indent="0">
              <a:lnSpc>
                <a:spcPct val="110000"/>
              </a:lnSpc>
              <a:buNone/>
            </a:pPr>
            <a:r>
              <a:rPr lang="en-US" sz="1800" dirty="0" smtClean="0">
                <a:latin typeface="Cambria" panose="02040503050406030204" pitchFamily="18" charset="0"/>
              </a:rPr>
              <a:t>Email </a:t>
            </a:r>
            <a:r>
              <a:rPr lang="en-US" sz="1800" dirty="0">
                <a:latin typeface="Cambria" panose="02040503050406030204" pitchFamily="18" charset="0"/>
              </a:rPr>
              <a:t>communications containing PHI will be transmitted only on the Health System’s email system and cannot be </a:t>
            </a:r>
            <a:r>
              <a:rPr lang="en-US" sz="1800" dirty="0" smtClean="0">
                <a:latin typeface="Cambria" panose="02040503050406030204" pitchFamily="18" charset="0"/>
              </a:rPr>
              <a:t>forward to </a:t>
            </a:r>
            <a:r>
              <a:rPr lang="en-US" sz="1800" dirty="0">
                <a:latin typeface="Cambria" panose="02040503050406030204" pitchFamily="18" charset="0"/>
              </a:rPr>
              <a:t>an email account outside the Health System unless you comply with the </a:t>
            </a:r>
            <a:r>
              <a:rPr lang="en-US" sz="1800" dirty="0" smtClean="0">
                <a:latin typeface="Cambria" panose="02040503050406030204" pitchFamily="18" charset="0"/>
              </a:rPr>
              <a:t>requirements:</a:t>
            </a:r>
          </a:p>
          <a:p>
            <a:pPr lvl="1">
              <a:lnSpc>
                <a:spcPct val="110000"/>
              </a:lnSpc>
            </a:pPr>
            <a:r>
              <a:rPr lang="en-US" sz="1400" dirty="0" smtClean="0">
                <a:latin typeface="Cambria" panose="02040503050406030204" pitchFamily="18" charset="0"/>
              </a:rPr>
              <a:t>PHI when sent from UHS email (@uhs-sa.com) to an external email must enter PHI: on the subject line. (</a:t>
            </a:r>
            <a:r>
              <a:rPr lang="en-US" sz="1400" u="sng" dirty="0" smtClean="0">
                <a:latin typeface="Cambria" panose="02040503050406030204" pitchFamily="18" charset="0"/>
              </a:rPr>
              <a:t>semicolon after PHI must be included in order for encryption</a:t>
            </a:r>
            <a:r>
              <a:rPr lang="en-US" sz="1400" dirty="0" smtClean="0">
                <a:latin typeface="Cambria" panose="02040503050406030204" pitchFamily="18" charset="0"/>
              </a:rPr>
              <a:t>). </a:t>
            </a:r>
          </a:p>
          <a:p>
            <a:pPr lvl="1">
              <a:lnSpc>
                <a:spcPct val="110000"/>
              </a:lnSpc>
            </a:pPr>
            <a:r>
              <a:rPr lang="en-US" sz="1400" dirty="0" smtClean="0">
                <a:latin typeface="Cambria" panose="02040503050406030204" pitchFamily="18" charset="0"/>
              </a:rPr>
              <a:t>PHI will not be transmitted in the subject line of the email message</a:t>
            </a:r>
          </a:p>
          <a:p>
            <a:pPr lvl="1">
              <a:lnSpc>
                <a:spcPct val="110000"/>
              </a:lnSpc>
            </a:pPr>
            <a:r>
              <a:rPr lang="en-US" sz="1400" dirty="0" smtClean="0">
                <a:latin typeface="Cambria" panose="02040503050406030204" pitchFamily="18" charset="0"/>
              </a:rPr>
              <a:t>The fact that the message or an attachment to the message containing PHI will be reflected in the subject line of the email message</a:t>
            </a:r>
          </a:p>
          <a:p>
            <a:pPr lvl="1"/>
            <a:r>
              <a:rPr lang="en-US" sz="1400" dirty="0">
                <a:latin typeface="Cambria" panose="02040503050406030204" pitchFamily="18" charset="0"/>
              </a:rPr>
              <a:t>Before transmitting email with PHI, users will verify the message content and attachments to ensure that it is for the intended receiver and no unintended information is </a:t>
            </a:r>
            <a:r>
              <a:rPr lang="en-US" sz="1400" dirty="0" smtClean="0">
                <a:latin typeface="Cambria" panose="02040503050406030204" pitchFamily="18" charset="0"/>
              </a:rPr>
              <a:t>included</a:t>
            </a:r>
          </a:p>
          <a:p>
            <a:pPr lvl="1"/>
            <a:r>
              <a:rPr lang="en-US" sz="1400" dirty="0">
                <a:latin typeface="Cambria" panose="02040503050406030204" pitchFamily="18" charset="0"/>
              </a:rPr>
              <a:t>Users who communicate PHI via email will comply with the Minimum Necessary standard</a:t>
            </a:r>
            <a:endParaRPr lang="en-US" sz="1400" dirty="0" smtClean="0">
              <a:latin typeface="Cambria" panose="02040503050406030204" pitchFamily="18" charset="0"/>
            </a:endParaRPr>
          </a:p>
          <a:p>
            <a:pPr lvl="1"/>
            <a:r>
              <a:rPr lang="en-US" sz="1400" b="1" dirty="0" smtClean="0">
                <a:latin typeface="Cambria" panose="02040503050406030204" pitchFamily="18" charset="0"/>
              </a:rPr>
              <a:t>** If emailing from an UTHSCSA.edu email address, </a:t>
            </a:r>
            <a:r>
              <a:rPr lang="en-US" sz="1400" b="1" dirty="0">
                <a:latin typeface="Cambria" panose="02040503050406030204" pitchFamily="18" charset="0"/>
              </a:rPr>
              <a:t>y</a:t>
            </a:r>
            <a:r>
              <a:rPr lang="en-US" sz="1400" b="1" dirty="0" smtClean="0">
                <a:latin typeface="Cambria" panose="02040503050406030204" pitchFamily="18" charset="0"/>
              </a:rPr>
              <a:t>ou must comply with HIPAA, UTHSCSA, and UHS policies. To encrypt using UTHSCSA email, you will enter, ++ on the subject line of the email containing PHI. </a:t>
            </a:r>
          </a:p>
          <a:p>
            <a:pPr lvl="1"/>
            <a:endParaRPr lang="en-US" sz="1000" dirty="0"/>
          </a:p>
        </p:txBody>
      </p:sp>
      <p:sp>
        <p:nvSpPr>
          <p:cNvPr id="4" name="TextBox 3"/>
          <p:cNvSpPr txBox="1"/>
          <p:nvPr/>
        </p:nvSpPr>
        <p:spPr>
          <a:xfrm>
            <a:off x="723900" y="1219200"/>
            <a:ext cx="7620000" cy="830997"/>
          </a:xfrm>
          <a:prstGeom prst="rect">
            <a:avLst/>
          </a:prstGeom>
          <a:solidFill>
            <a:schemeClr val="tx2">
              <a:lumMod val="20000"/>
              <a:lumOff val="80000"/>
            </a:schemeClr>
          </a:solidFill>
        </p:spPr>
        <p:txBody>
          <a:bodyPr wrap="square" rtlCol="0">
            <a:spAutoFit/>
          </a:bodyPr>
          <a:lstStyle/>
          <a:p>
            <a:r>
              <a:rPr lang="en-US" sz="1600" dirty="0">
                <a:latin typeface="Cambria" panose="02040503050406030204" pitchFamily="18" charset="0"/>
              </a:rPr>
              <a:t>As a general rule, email should not be used to communicate PHI. Email is inherently less secure than other forms of communication. However, email of PHI will be permitted if certain safeguards are implemented. </a:t>
            </a:r>
          </a:p>
        </p:txBody>
      </p:sp>
    </p:spTree>
    <p:extLst>
      <p:ext uri="{BB962C8B-B14F-4D97-AF65-F5344CB8AC3E}">
        <p14:creationId xmlns:p14="http://schemas.microsoft.com/office/powerpoint/2010/main" val="426924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Texting PHI</a:t>
            </a:r>
            <a:endParaRPr lang="en-US" dirty="0">
              <a:latin typeface="Cambria" panose="02040503050406030204" pitchFamily="18" charset="0"/>
            </a:endParaRPr>
          </a:p>
        </p:txBody>
      </p:sp>
      <p:sp>
        <p:nvSpPr>
          <p:cNvPr id="3" name="Content Placeholder 2"/>
          <p:cNvSpPr>
            <a:spLocks noGrp="1"/>
          </p:cNvSpPr>
          <p:nvPr>
            <p:ph idx="1"/>
          </p:nvPr>
        </p:nvSpPr>
        <p:spPr>
          <a:xfrm>
            <a:off x="762000" y="990600"/>
            <a:ext cx="7620000" cy="1143000"/>
          </a:xfrm>
        </p:spPr>
        <p:txBody>
          <a:bodyPr>
            <a:normAutofit fontScale="92500" lnSpcReduction="10000"/>
          </a:bodyPr>
          <a:lstStyle/>
          <a:p>
            <a:pPr marL="0" indent="0">
              <a:buNone/>
            </a:pPr>
            <a:endParaRPr lang="en-US" sz="1800" dirty="0" smtClean="0">
              <a:latin typeface="Cambria" panose="02040503050406030204" pitchFamily="18" charset="0"/>
            </a:endParaRPr>
          </a:p>
          <a:p>
            <a:pPr marL="0" indent="0">
              <a:buNone/>
            </a:pPr>
            <a:r>
              <a:rPr lang="en-US" sz="1800" dirty="0">
                <a:latin typeface="Cambria" panose="02040503050406030204" pitchFamily="18" charset="0"/>
              </a:rPr>
              <a:t>Texting can offer providers numerous advantages for clinical care. </a:t>
            </a:r>
            <a:r>
              <a:rPr lang="en-US" sz="1800" dirty="0" smtClean="0">
                <a:latin typeface="Cambria" panose="02040503050406030204" pitchFamily="18" charset="0"/>
              </a:rPr>
              <a:t> It may be the fastest and most efficient means of sending information, because of these advantages physicians may utilize texting clinical information, authorized or not. </a:t>
            </a:r>
            <a:endParaRPr lang="en-US" sz="1800" dirty="0">
              <a:latin typeface="Cambria" panose="02040503050406030204" pitchFamily="18" charset="0"/>
            </a:endParaRPr>
          </a:p>
        </p:txBody>
      </p:sp>
      <p:sp>
        <p:nvSpPr>
          <p:cNvPr id="5" name="TextBox 4"/>
          <p:cNvSpPr txBox="1"/>
          <p:nvPr/>
        </p:nvSpPr>
        <p:spPr>
          <a:xfrm>
            <a:off x="762000" y="2209800"/>
            <a:ext cx="7467600" cy="1138773"/>
          </a:xfrm>
          <a:prstGeom prst="rect">
            <a:avLst/>
          </a:prstGeom>
          <a:noFill/>
        </p:spPr>
        <p:txBody>
          <a:bodyPr wrap="square" rtlCol="0">
            <a:spAutoFit/>
          </a:bodyPr>
          <a:lstStyle/>
          <a:p>
            <a:r>
              <a:rPr lang="en-US" sz="1700" dirty="0" smtClean="0">
                <a:latin typeface="Cambria" panose="02040503050406030204" pitchFamily="18" charset="0"/>
              </a:rPr>
              <a:t>Text messages may reside on a mobile device indefinitely, where the information can be exposed to unauthorized third parties due to theft, loss, or recycling of the device.  </a:t>
            </a:r>
            <a:endParaRPr lang="en-US" sz="1700" dirty="0">
              <a:latin typeface="Cambria" panose="02040503050406030204" pitchFamily="18" charset="0"/>
            </a:endParaRPr>
          </a:p>
          <a:p>
            <a:endParaRPr lang="en-US" sz="1700" dirty="0">
              <a:latin typeface="Cambria" panose="02040503050406030204" pitchFamily="18" charset="0"/>
            </a:endParaRPr>
          </a:p>
        </p:txBody>
      </p:sp>
      <p:sp>
        <p:nvSpPr>
          <p:cNvPr id="6" name="TextBox 5"/>
          <p:cNvSpPr txBox="1"/>
          <p:nvPr/>
        </p:nvSpPr>
        <p:spPr>
          <a:xfrm>
            <a:off x="762000" y="3323173"/>
            <a:ext cx="7315200" cy="1138773"/>
          </a:xfrm>
          <a:prstGeom prst="rect">
            <a:avLst/>
          </a:prstGeom>
          <a:solidFill>
            <a:schemeClr val="tx2">
              <a:lumMod val="20000"/>
              <a:lumOff val="80000"/>
            </a:schemeClr>
          </a:solidFill>
        </p:spPr>
        <p:txBody>
          <a:bodyPr wrap="square" rtlCol="0">
            <a:spAutoFit/>
          </a:bodyPr>
          <a:lstStyle/>
          <a:p>
            <a:r>
              <a:rPr lang="en-US" sz="1700" dirty="0" smtClean="0">
                <a:latin typeface="Cambria" panose="02040503050406030204" pitchFamily="18" charset="0"/>
              </a:rPr>
              <a:t>If text messages are used to make decisions about patient care, then they may be subject to the rights of access and amendment. There is a risk of non-compliance with the privacy rule if the covered entity (UHS or UTHSCSA) cannot provide patients with access to or amend such text messages. </a:t>
            </a:r>
            <a:endParaRPr lang="en-US" sz="1700" dirty="0">
              <a:latin typeface="Cambria" panose="02040503050406030204" pitchFamily="18" charset="0"/>
            </a:endParaRPr>
          </a:p>
        </p:txBody>
      </p:sp>
      <p:sp>
        <p:nvSpPr>
          <p:cNvPr id="8" name="TextBox 7"/>
          <p:cNvSpPr txBox="1"/>
          <p:nvPr/>
        </p:nvSpPr>
        <p:spPr>
          <a:xfrm>
            <a:off x="914400" y="4572000"/>
            <a:ext cx="7315200" cy="1569660"/>
          </a:xfrm>
          <a:prstGeom prst="rect">
            <a:avLst/>
          </a:prstGeom>
          <a:noFill/>
        </p:spPr>
        <p:txBody>
          <a:bodyPr wrap="square" rtlCol="0">
            <a:spAutoFit/>
          </a:bodyPr>
          <a:lstStyle/>
          <a:p>
            <a:pPr algn="ctr"/>
            <a:r>
              <a:rPr lang="en-US" sz="3200" dirty="0" smtClean="0">
                <a:latin typeface="Cambria" panose="02040503050406030204" pitchFamily="18" charset="0"/>
              </a:rPr>
              <a:t>Please be mindful that PHI in </a:t>
            </a:r>
            <a:r>
              <a:rPr lang="en-US" sz="3200" b="1" u="sng" dirty="0" smtClean="0">
                <a:latin typeface="Cambria" panose="02040503050406030204" pitchFamily="18" charset="0"/>
              </a:rPr>
              <a:t>any</a:t>
            </a:r>
            <a:r>
              <a:rPr lang="en-US" sz="3200" dirty="0" smtClean="0">
                <a:latin typeface="Cambria" panose="02040503050406030204" pitchFamily="18" charset="0"/>
              </a:rPr>
              <a:t> medium is subject for the HIPAA Privacy Rule. </a:t>
            </a:r>
            <a:endParaRPr lang="en-US" sz="3200" dirty="0">
              <a:latin typeface="Cambria" panose="02040503050406030204" pitchFamily="18" charset="0"/>
            </a:endParaRPr>
          </a:p>
        </p:txBody>
      </p:sp>
    </p:spTree>
    <p:extLst>
      <p:ext uri="{BB962C8B-B14F-4D97-AF65-F5344CB8AC3E}">
        <p14:creationId xmlns:p14="http://schemas.microsoft.com/office/powerpoint/2010/main" val="274990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077744"/>
            <a:ext cx="6422143" cy="307777"/>
          </a:xfrm>
          <a:prstGeom prst="rect">
            <a:avLst/>
          </a:prstGeom>
          <a:noFill/>
        </p:spPr>
        <p:txBody>
          <a:bodyPr wrap="square" rtlCol="0">
            <a:spAutoFit/>
          </a:bodyPr>
          <a:lstStyle/>
          <a:p>
            <a:r>
              <a:rPr lang="en-US" sz="1400" dirty="0" smtClean="0">
                <a:solidFill>
                  <a:schemeClr val="bg1">
                    <a:lumMod val="10000"/>
                  </a:schemeClr>
                </a:solidFill>
                <a:latin typeface="Cambria" panose="02040503050406030204" pitchFamily="18" charset="0"/>
              </a:rPr>
              <a:t>Used with permission from Don Mayne. Wretched Mess Research Cartoons(2009)</a:t>
            </a:r>
            <a:endParaRPr lang="en-US" sz="1400" dirty="0">
              <a:solidFill>
                <a:schemeClr val="bg1">
                  <a:lumMod val="10000"/>
                </a:schemeClr>
              </a:solidFill>
              <a:latin typeface="Cambria" panose="02040503050406030204" pitchFamily="18" charset="0"/>
            </a:endParaRPr>
          </a:p>
        </p:txBody>
      </p:sp>
      <p:pic>
        <p:nvPicPr>
          <p:cNvPr id="6" name="Picture 2" descr="Cartoon for Septembers issue of CRfoc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810"/>
          <a:stretch/>
        </p:blipFill>
        <p:spPr bwMode="auto">
          <a:xfrm>
            <a:off x="533400" y="807408"/>
            <a:ext cx="4114800" cy="4932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45100" y="807408"/>
            <a:ext cx="3048000" cy="830997"/>
          </a:xfrm>
          <a:prstGeom prst="rect">
            <a:avLst/>
          </a:prstGeom>
          <a:noFill/>
        </p:spPr>
        <p:txBody>
          <a:bodyPr wrap="square" rtlCol="0">
            <a:spAutoFit/>
          </a:bodyPr>
          <a:lstStyle/>
          <a:p>
            <a:pPr algn="ctr"/>
            <a:r>
              <a:rPr lang="en-US" sz="2400" b="1" dirty="0" smtClean="0">
                <a:latin typeface="Cambria" panose="02040503050406030204" pitchFamily="18" charset="0"/>
              </a:rPr>
              <a:t>Common Findings in Research Studies </a:t>
            </a:r>
            <a:endParaRPr lang="en-US" sz="2400" b="1" dirty="0">
              <a:latin typeface="Cambria" panose="02040503050406030204" pitchFamily="18" charset="0"/>
            </a:endParaRPr>
          </a:p>
        </p:txBody>
      </p:sp>
      <p:sp>
        <p:nvSpPr>
          <p:cNvPr id="7" name="TextBox 6"/>
          <p:cNvSpPr txBox="1"/>
          <p:nvPr/>
        </p:nvSpPr>
        <p:spPr>
          <a:xfrm>
            <a:off x="4826000" y="1816100"/>
            <a:ext cx="38862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rPr>
              <a:t>Protocol non-adherence </a:t>
            </a:r>
          </a:p>
          <a:p>
            <a:pPr marL="285750" indent="-285750">
              <a:buFont typeface="Arial" panose="020B0604020202020204" pitchFamily="34" charset="0"/>
              <a:buChar char="•"/>
            </a:pPr>
            <a:r>
              <a:rPr lang="en-US" dirty="0">
                <a:latin typeface="Cambria" panose="02040503050406030204" pitchFamily="18" charset="0"/>
              </a:rPr>
              <a:t>Inadequate and inaccurate records </a:t>
            </a:r>
          </a:p>
          <a:p>
            <a:pPr marL="285750" indent="-285750">
              <a:buFont typeface="Arial" panose="020B0604020202020204" pitchFamily="34" charset="0"/>
              <a:buChar char="•"/>
            </a:pPr>
            <a:r>
              <a:rPr lang="en-US" dirty="0">
                <a:latin typeface="Cambria" panose="02040503050406030204" pitchFamily="18" charset="0"/>
              </a:rPr>
              <a:t>Failure to report adverse events </a:t>
            </a:r>
            <a:r>
              <a:rPr lang="en-US" dirty="0" smtClean="0">
                <a:latin typeface="Cambria" panose="02040503050406030204" pitchFamily="18" charset="0"/>
              </a:rPr>
              <a:t>or UPIRSOs</a:t>
            </a:r>
            <a:endParaRPr lang="en-US"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Failure to report concomitant therapy </a:t>
            </a:r>
          </a:p>
          <a:p>
            <a:pPr marL="285750" indent="-285750">
              <a:buFont typeface="Arial" panose="020B0604020202020204" pitchFamily="34" charset="0"/>
              <a:buChar char="•"/>
            </a:pPr>
            <a:r>
              <a:rPr lang="en-US" dirty="0">
                <a:latin typeface="Cambria" panose="02040503050406030204" pitchFamily="18" charset="0"/>
              </a:rPr>
              <a:t>Inadequate drug/device accountability </a:t>
            </a:r>
          </a:p>
          <a:p>
            <a:pPr marL="285750" indent="-285750">
              <a:buFont typeface="Arial" panose="020B0604020202020204" pitchFamily="34" charset="0"/>
              <a:buChar char="•"/>
            </a:pPr>
            <a:r>
              <a:rPr lang="en-US" dirty="0">
                <a:latin typeface="Cambria" panose="02040503050406030204" pitchFamily="18" charset="0"/>
              </a:rPr>
              <a:t>Lack of training/qualifications records</a:t>
            </a:r>
          </a:p>
          <a:p>
            <a:pPr marL="285750" indent="-285750">
              <a:buFont typeface="Arial" panose="020B0604020202020204" pitchFamily="34" charset="0"/>
              <a:buChar char="•"/>
            </a:pPr>
            <a:r>
              <a:rPr lang="en-US" dirty="0">
                <a:latin typeface="Cambria" panose="02040503050406030204" pitchFamily="18" charset="0"/>
              </a:rPr>
              <a:t>Informed consent issues </a:t>
            </a:r>
          </a:p>
          <a:p>
            <a:pPr marL="285750" indent="-285750">
              <a:buFont typeface="Arial" panose="020B0604020202020204" pitchFamily="34" charset="0"/>
              <a:buChar char="•"/>
            </a:pPr>
            <a:r>
              <a:rPr lang="en-US" dirty="0">
                <a:latin typeface="Cambria" panose="02040503050406030204" pitchFamily="18" charset="0"/>
              </a:rPr>
              <a:t>IRB problems </a:t>
            </a:r>
          </a:p>
        </p:txBody>
      </p:sp>
    </p:spTree>
    <p:extLst>
      <p:ext uri="{BB962C8B-B14F-4D97-AF65-F5344CB8AC3E}">
        <p14:creationId xmlns:p14="http://schemas.microsoft.com/office/powerpoint/2010/main" val="386776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700"/>
            <a:ext cx="7848600" cy="1143000"/>
          </a:xfrm>
        </p:spPr>
        <p:txBody>
          <a:bodyPr/>
          <a:lstStyle/>
          <a:p>
            <a:r>
              <a:rPr lang="en-US" dirty="0" smtClean="0">
                <a:latin typeface="Cambria" panose="02040503050406030204" pitchFamily="18" charset="0"/>
              </a:rPr>
              <a:t>HHS Case Study </a:t>
            </a:r>
            <a:endParaRPr lang="en-US" dirty="0">
              <a:latin typeface="Cambria" panose="02040503050406030204" pitchFamily="18" charset="0"/>
            </a:endParaRPr>
          </a:p>
        </p:txBody>
      </p:sp>
      <p:sp>
        <p:nvSpPr>
          <p:cNvPr id="3" name="Content Placeholder 2"/>
          <p:cNvSpPr>
            <a:spLocks noGrp="1"/>
          </p:cNvSpPr>
          <p:nvPr>
            <p:ph idx="1"/>
          </p:nvPr>
        </p:nvSpPr>
        <p:spPr>
          <a:xfrm>
            <a:off x="533400" y="990600"/>
            <a:ext cx="8153400" cy="5181600"/>
          </a:xfrm>
        </p:spPr>
        <p:txBody>
          <a:bodyPr>
            <a:normAutofit fontScale="25000" lnSpcReduction="20000"/>
          </a:bodyPr>
          <a:lstStyle/>
          <a:p>
            <a:pPr marL="0" indent="0">
              <a:buNone/>
            </a:pPr>
            <a:r>
              <a:rPr lang="en-US" sz="6800" b="1" dirty="0">
                <a:latin typeface="Cambria" panose="02040503050406030204" pitchFamily="18" charset="0"/>
              </a:rPr>
              <a:t>Private Practice Revises Policies and Procedures Addressing Activities Preparatory to </a:t>
            </a:r>
            <a:r>
              <a:rPr lang="en-US" sz="6800" b="1" dirty="0" smtClean="0">
                <a:latin typeface="Cambria" panose="02040503050406030204" pitchFamily="18" charset="0"/>
              </a:rPr>
              <a:t>Research</a:t>
            </a:r>
            <a:r>
              <a:rPr lang="en-US" sz="6800" dirty="0">
                <a:latin typeface="Cambria" panose="02040503050406030204" pitchFamily="18" charset="0"/>
              </a:rPr>
              <a:t/>
            </a:r>
            <a:br>
              <a:rPr lang="en-US" sz="6800" dirty="0">
                <a:latin typeface="Cambria" panose="02040503050406030204" pitchFamily="18" charset="0"/>
              </a:rPr>
            </a:br>
            <a:r>
              <a:rPr lang="en-US" sz="6800" dirty="0">
                <a:latin typeface="Cambria" panose="02040503050406030204" pitchFamily="18" charset="0"/>
              </a:rPr>
              <a:t>Issue: Impermissible Disclosure-Research</a:t>
            </a:r>
          </a:p>
          <a:p>
            <a:pPr marL="0" indent="0">
              <a:buNone/>
            </a:pPr>
            <a:endParaRPr lang="en-US" sz="6800" dirty="0" smtClean="0">
              <a:latin typeface="Cambria" panose="02040503050406030204" pitchFamily="18" charset="0"/>
            </a:endParaRPr>
          </a:p>
          <a:p>
            <a:pPr marL="0" indent="0">
              <a:buNone/>
            </a:pPr>
            <a:r>
              <a:rPr lang="en-US" sz="6800" dirty="0" smtClean="0">
                <a:latin typeface="Cambria" panose="02040503050406030204" pitchFamily="18" charset="0"/>
              </a:rPr>
              <a:t>A </a:t>
            </a:r>
            <a:r>
              <a:rPr lang="en-US" sz="6800" dirty="0">
                <a:latin typeface="Cambria" panose="02040503050406030204" pitchFamily="18" charset="0"/>
              </a:rPr>
              <a:t>private practice physician who was the principal investigator of a clinical research study disclosed a list of patients and diagnostic codes to a contract research organization to telephone patients for recruitment purposes. The disclosure was not consistent with documents approved by the Institutional Review Board (IRB). The private practice maintained that the disclosure to the contract research organization was permissible as a review preparatory to research. Activities considered “preparatory to research” include: preparing a research protocol; developing a research hypothesis; and identifying prospective research participants. Contacting individuals to participate in a research study is a use or disclosure of protected health information (PHI) for recruitment, as it is part of the research and is not an activity preparatory to research. </a:t>
            </a:r>
            <a:endParaRPr lang="en-US" sz="6800" dirty="0" smtClean="0">
              <a:latin typeface="Cambria" panose="02040503050406030204" pitchFamily="18" charset="0"/>
            </a:endParaRPr>
          </a:p>
          <a:p>
            <a:pPr marL="0" indent="0">
              <a:buNone/>
            </a:pPr>
            <a:endParaRPr lang="en-US" sz="6800" dirty="0">
              <a:latin typeface="Cambria" panose="02040503050406030204" pitchFamily="18" charset="0"/>
            </a:endParaRPr>
          </a:p>
          <a:p>
            <a:pPr marL="0" indent="0">
              <a:buNone/>
            </a:pPr>
            <a:r>
              <a:rPr lang="en-US" sz="6800" u="sng" dirty="0" smtClean="0">
                <a:latin typeface="Cambria" panose="02040503050406030204" pitchFamily="18" charset="0"/>
              </a:rPr>
              <a:t>Mitigation:</a:t>
            </a:r>
            <a:endParaRPr lang="en-US" sz="6800" u="sng" dirty="0">
              <a:latin typeface="Cambria" panose="02040503050406030204" pitchFamily="18" charset="0"/>
            </a:endParaRPr>
          </a:p>
          <a:p>
            <a:pPr marL="0" indent="0">
              <a:buNone/>
            </a:pPr>
            <a:r>
              <a:rPr lang="en-US" sz="6800" dirty="0" smtClean="0">
                <a:latin typeface="Cambria" panose="02040503050406030204" pitchFamily="18" charset="0"/>
              </a:rPr>
              <a:t>To </a:t>
            </a:r>
            <a:r>
              <a:rPr lang="en-US" sz="6800" dirty="0">
                <a:latin typeface="Cambria" panose="02040503050406030204" pitchFamily="18" charset="0"/>
              </a:rPr>
              <a:t>remedy this situation, the private practice revised its policies and procedures regarding the disclosure of PHI and trained all physicians and staff members on the new policies and procedures. Under the revised policies and procedures, the practice may use and disclose PHI for research purposes, including recruitment, only if a valid authorization is obtained from each individual or if the covered entity obtains documentation that an alteration to or a waiver of the authorization requirement has been approved by an IRB or a Privacy Board.</a:t>
            </a:r>
          </a:p>
          <a:p>
            <a:pPr marL="0" indent="0">
              <a:buNone/>
            </a:pPr>
            <a:endParaRPr lang="en-US" dirty="0"/>
          </a:p>
        </p:txBody>
      </p:sp>
    </p:spTree>
    <p:extLst>
      <p:ext uri="{BB962C8B-B14F-4D97-AF65-F5344CB8AC3E}">
        <p14:creationId xmlns:p14="http://schemas.microsoft.com/office/powerpoint/2010/main" val="2412975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11003</TotalTime>
  <Words>2067</Words>
  <Application>Microsoft Office PowerPoint</Application>
  <PresentationFormat>On-screen Show (4:3)</PresentationFormat>
  <Paragraphs>158</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Health Insurance Portability and Accountability Act (HIPAA) and Clinical Research</vt:lpstr>
      <vt:lpstr>Protected Health Information (PHI)</vt:lpstr>
      <vt:lpstr>Research: Informed Consent</vt:lpstr>
      <vt:lpstr>    No research involving uses and disclosure of a research subject’s PHI may be conducted unless one of the following applies:  </vt:lpstr>
      <vt:lpstr>TIPS when using the Electronic Medical Record System (Sunrise EMR)</vt:lpstr>
      <vt:lpstr>Emailing PHI</vt:lpstr>
      <vt:lpstr>Texting PHI</vt:lpstr>
      <vt:lpstr>PowerPoint Presentation</vt:lpstr>
      <vt:lpstr>HHS Case Study </vt:lpstr>
      <vt:lpstr>Research Misconduct</vt:lpstr>
      <vt:lpstr>UHS Privacy Officer  </vt:lpstr>
    </vt:vector>
  </TitlesOfParts>
  <Company>University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 Hummel</dc:creator>
  <cp:lastModifiedBy>Tiffany Mince</cp:lastModifiedBy>
  <cp:revision>85</cp:revision>
  <cp:lastPrinted>2015-05-05T20:55:41Z</cp:lastPrinted>
  <dcterms:created xsi:type="dcterms:W3CDTF">2015-04-23T20:41:51Z</dcterms:created>
  <dcterms:modified xsi:type="dcterms:W3CDTF">2016-12-16T15:24:50Z</dcterms:modified>
</cp:coreProperties>
</file>